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eg" ContentType="image/jpeg"/>
  <Default Extension="rels" ContentType="application/vnd.openxmlformats-package.relationships+xml"/>
  <Override PartName="/ppt/slides/slide22.xml" ContentType="application/vnd.openxmlformats-officedocument.presentationml.slide+xml"/>
  <Override PartName="/ppt/slides/slide2.xml" ContentType="application/vnd.openxmlformats-officedocument.presentationml.slide+xml"/>
  <Override PartName="/ppt/slides/slide31.xml" ContentType="application/vnd.openxmlformats-officedocument.presentationml.slide+xml"/>
  <Override PartName="/ppt/presentation.xml" ContentType="application/vnd.openxmlformats-officedocument.presentationml.presentation.main+xml"/>
  <Override PartName="/ppt/slides/slide25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1.xml" ContentType="application/vnd.openxmlformats-officedocument.presentationml.slide+xml"/>
  <Override PartName="/ppt/slides/slide1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24.xml" ContentType="application/vnd.openxmlformats-officedocument.presentationml.slide+xml"/>
  <Override PartName="/ppt/slides/slide4.xml" ContentType="application/vnd.openxmlformats-officedocument.presentationml.slide+xml"/>
  <Override PartName="/ppt/slides/slide26.xml" ContentType="application/vnd.openxmlformats-officedocument.presentationml.slide+xml"/>
  <Override PartName="/ppt/slides/slide6.xml" ContentType="application/vnd.openxmlformats-officedocument.presentationml.slide+xml"/>
  <Override PartName="/ppt/slides/slide27.xml" ContentType="application/vnd.openxmlformats-officedocument.presentationml.slide+xml"/>
  <Override PartName="/ppt/slides/slide7.xml" ContentType="application/vnd.openxmlformats-officedocument.presentationml.slide+xml"/>
  <Override PartName="/ppt/slides/slide28.xml" ContentType="application/vnd.openxmlformats-officedocument.presentationml.slide+xml"/>
  <Override PartName="/ppt/slides/slide8.xml" ContentType="application/vnd.openxmlformats-officedocument.presentationml.slide+xml"/>
  <Override PartName="/ppt/slides/slide29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1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8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slides/slide33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4.xml" ContentType="application/vnd.openxmlformats-officedocument.presentationml.notesSlide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35.xml" ContentType="application/vnd.openxmlformats-officedocument.presentationml.slide+xml"/>
  <Override PartName="/ppt/notesSlides/notesSlide35.xml" ContentType="application/vnd.openxmlformats-officedocument.presentationml.notesSlide+xml"/>
  <Override PartName="/ppt/slides/slide36.xml" ContentType="application/vnd.openxmlformats-officedocument.presentationml.slide+xml"/>
  <Override PartName="/ppt/notesSlides/notesSlide36.xml" ContentType="application/vnd.openxmlformats-officedocument.presentationml.notesSlide+xml"/>
  <Override PartName="/ppt/slides/slide37.xml" ContentType="application/vnd.openxmlformats-officedocument.presentationml.slide+xml"/>
  <Override PartName="/ppt/notesSlides/notesSlide37.xml" ContentType="application/vnd.openxmlformats-officedocument.presentationml.notesSlide+xml"/>
  <Override PartName="/ppt/slides/slide38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39.xml" ContentType="application/vnd.openxmlformats-officedocument.presentationml.slide+xml"/>
  <Override PartName="/ppt/notesSlides/notesSlide39.xml" ContentType="application/vnd.openxmlformats-officedocument.presentationml.notesSlide+xml"/>
  <Override PartName="/ppt/slides/slide40.xml" ContentType="application/vnd.openxmlformats-officedocument.presentationml.slide+xml"/>
  <Override PartName="/ppt/notesSlides/notesSlide40.xml" ContentType="application/vnd.openxmlformats-officedocument.presentationml.notesSlide+xml"/>
  <Override PartName="/ppt/slides/slide41.xml" ContentType="application/vnd.openxmlformats-officedocument.presentationml.slide+xml"/>
  <Override PartName="/ppt/notesSlides/notesSlide41.xml" ContentType="application/vnd.openxmlformats-officedocument.presentationml.notesSlide+xml"/>
  <Override PartName="/ppt/slides/slide42.xml" ContentType="application/vnd.openxmlformats-officedocument.presentationml.slide+xml"/>
  <Override PartName="/ppt/notesSlides/notesSlide4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97" r:id="rId10"/>
    <p:sldId id="295" r:id="rId11"/>
    <p:sldId id="264" r:id="rId12"/>
    <p:sldId id="266" r:id="rId13"/>
    <p:sldId id="267" r:id="rId14"/>
    <p:sldId id="271" r:id="rId15"/>
    <p:sldId id="272" r:id="rId16"/>
    <p:sldId id="269" r:id="rId17"/>
    <p:sldId id="270" r:id="rId18"/>
    <p:sldId id="273" r:id="rId19"/>
    <p:sldId id="287" r:id="rId20"/>
    <p:sldId id="268" r:id="rId21"/>
    <p:sldId id="278" r:id="rId22"/>
    <p:sldId id="277" r:id="rId23"/>
    <p:sldId id="279" r:id="rId24"/>
    <p:sldId id="280" r:id="rId25"/>
    <p:sldId id="281" r:id="rId26"/>
    <p:sldId id="282" r:id="rId27"/>
    <p:sldId id="283" r:id="rId28"/>
    <p:sldId id="306" r:id="rId29"/>
    <p:sldId id="307" r:id="rId30"/>
    <p:sldId id="292" r:id="rId31"/>
    <p:sldId id="293" r:id="rId32"/>
    <p:sldId id="294" r:id="rId33"/>
    <p:sldId id="299" r:id="rId34"/>
    <p:sldId id="301" r:id="rId35"/>
    <p:sldId id="302" r:id="rId36"/>
    <p:sldId id="303" r:id="rId37"/>
    <p:sldId id="304" r:id="rId38"/>
    <p:sldId id="305" r:id="rId39"/>
    <p:sldId id="286" r:id="rId40"/>
    <p:sldId id="285" r:id="rId41"/>
    <p:sldId id="289" r:id="rId42"/>
    <p:sldId id="290" r:id="rId43"/>
    <p:sldId id="291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0" orient="horz" pos="2160" userDrawn="1">
          <p15:clr>
            <a:srgbClr val="A4A3A4"/>
          </p15:clr>
        </p15:guide>
        <p15:guide id="1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>
        <p:scale>
          <a:sx n="61" d="100"/>
          <a:sy n="61" d="100"/>
        </p:scale>
        <p:origin x="-298" y="2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" Type="http://schemas.openxmlformats.org/officeDocument/2006/relationships/slide" Target="slides/slide1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" Type="http://schemas.openxmlformats.org/officeDocument/2006/relationships/slide" Target="slides/slide2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tableStyles" Target="tableStyles.xml"/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  <a:p>
            <a:endParaRPr lang="en-US"/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B214F1-5706-4A58-B206-ABEFA411B93F}" type="datetimeFigureOut">
              <a:rPr lang="en-US" smtClean="0"/>
              <a:t>6/29/2025</a:t>
            </a:fld>
            <a:endParaRPr lang="en-US"/>
          </a:p>
        </p:txBody>
      </p:sp>
      <p:sp>
        <p:nvSpPr>
          <p:cNvPr id="4" name="Заполнитель изображения слайда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  <a:p>
            <a:endParaRPr lang="en-US"/>
          </a:p>
        </p:txBody>
      </p:sp>
      <p:sp>
        <p:nvSpPr>
          <p:cNvPr id="5" name="Заполнитель заметок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alt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453232-3E0F-4AE6-B4A2-2A1500A7B69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3.xml"/><Relationship Id="rId2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4.xml"/><Relationship Id="rId2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5.xml"/><Relationship Id="rId2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6.xml"/><Relationship Id="rId2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7.xml"/><Relationship Id="rId2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8.xml"/><Relationship Id="rId2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9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0.xml"/><Relationship Id="rId2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1.xml"/><Relationship Id="rId2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2.xml"/><Relationship Id="rId2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3.xml"/><Relationship Id="rId2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4.xml"/><Relationship Id="rId2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5.xml"/><Relationship Id="rId2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6.xml"/><Relationship Id="rId2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7.xml"/><Relationship Id="rId2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8.xml"/><Relationship Id="rId2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9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0.xml"/><Relationship Id="rId2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1.xml"/><Relationship Id="rId2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2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DDD1ED6-8AD6-41C1-BA3F-E898E87C42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51B22F92-4433-4470-9A42-E9227E7C06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995D461-7C0B-4F07-9DC7-DDA794BA41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5259D40D-CE81-405B-A6A5-421FBBD2DD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58D31018-2797-4974-BB09-50D5E9BD7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90475D9-A19B-4B2B-8819-FABD0C3A82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496D3F95-7254-4CCE-8758-C4AECCBD52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D6D0FA19-54EC-4614-8F38-729F14AF71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0BAD9F1-01A9-483C-9C99-CE1ABC8F14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EBA5331-D5DA-4CAE-9122-B629CBBB17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D96819A8-6414-47EC-92AC-2003975D72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A082E833-A085-43FA-950E-0180132971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38F3E37-1E7A-4613-BBDF-10A6B36B6D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8AEB9DE-9B48-4041-9FDE-0ED9C853DB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BDE8856-35AD-4417-8810-8DE044AE3C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6214CCA-8FA9-47E8-9E2B-E90A232E5A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98BD8532-631B-4752-99ED-3B6478EB81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4D4D9C82-3BE4-44AB-831B-0AE5EC7C4E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98DB3CB-6729-414D-842C-565B44F5A2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D2EC881-7CAC-483C-AF8B-DDBE90ECCC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40EE713-4C62-459C-9DF9-1FC7725331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3DE49E4-B4F0-4261-BFBE-052EDFB0F9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A37CFD62-EA36-4990-B736-E30CCDF9CC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46C78F1-87B0-465B-9D32-C487FF3033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4B76F0D-E883-4DB2-AA72-A5CFF3FA12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8A6C5E16-13B2-4B69-8CD7-96D1011A4B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4ED27383-AEF9-4473-B253-81809C6012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3D92277-80B0-4C4B-A03A-7C4FCC4F9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95163ED-957A-4174-AFF6-A297344EA2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8684D1A6-0171-4D7A-943A-AA50C286EF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7DDE7C3-326B-4E65-B177-FE489A3E71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4FC97411-D509-4FAE-9EDC-E847ECC3CA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4B76F0D-E883-4DB2-AA72-A5CFF3FA12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5AB7A012-450B-4011-A4E7-371CD90B41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188791EB-990A-4CF9-90C1-2FAE9BF272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AEC07DB-7FA0-4790-8450-A2F8E9F594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9329BBA-5FBD-4FCE-AD01-2B3D7454C0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A14470E-9F4C-4764-9BEA-7CBE90EFD2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167F77B-BA67-495A-A83A-31CFBFE0C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43DFD8BC-B077-4588-9D4F-BE5FC87F2C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43DFD8BC-B077-4588-9D4F-BE5FC87F2C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E12E9BB-EF72-4DDE-961D-E43B4A6610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ru-RU" altLang="en-US"/>
              <a:t>Щелкните для изменения стиля основного подзаголовка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6/29/2025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Название и текст по вертикал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текста по вертикали 2"/>
          <p:cNvSpPr>
            <a:spLocks noGrp="1" noEditPoints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6/29/2025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Название по вертикали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текста по вертикали 2"/>
          <p:cNvSpPr>
            <a:spLocks noGrp="1" noEditPoints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6/29/2025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ние и конт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6/29/2025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6/29/2025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контен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контента 3"/>
          <p:cNvSpPr>
            <a:spLocks noGrp="1" noEditPoints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5" name="Заполнитель даты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6/29/2025</a:t>
            </a:fld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4" name="Заполнитель контента 3"/>
          <p:cNvSpPr>
            <a:spLocks noGrp="1" noEditPoints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5" name="Заполнитель текста 4"/>
          <p:cNvSpPr>
            <a:spLocks noGrp="1" noEditPoints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6" name="Заполнитель контента 5"/>
          <p:cNvSpPr>
            <a:spLocks noGrp="1" noEditPoints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7" name="Заполнитель даты 6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6/29/2025</a:t>
            </a:fld>
            <a:endParaRPr lang="en-US"/>
          </a:p>
        </p:txBody>
      </p:sp>
      <p:sp>
        <p:nvSpPr>
          <p:cNvPr id="8" name="Заполнитель нижнего колонтитула 7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9" name="Заполнитель номера слайда 8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назв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6/29/2025</a:t>
            </a:fld>
            <a:endParaRPr lang="en-US"/>
          </a:p>
        </p:txBody>
      </p:sp>
      <p:sp>
        <p:nvSpPr>
          <p:cNvPr id="4" name="Заполнитель нижнего колонтитула 3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5" name="Заполнитель номера слайда 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даты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6/29/2025</a:t>
            </a:fld>
            <a:endParaRPr lang="en-US"/>
          </a:p>
        </p:txBody>
      </p:sp>
      <p:sp>
        <p:nvSpPr>
          <p:cNvPr id="3" name="Заполнитель нижнего колонтитула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Контен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текста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5" name="Заполнитель даты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6/29/2025</a:t>
            </a:fld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Изображение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изображения 2"/>
          <p:cNvSpPr>
            <a:spLocks noGrp="1" noEditPoints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en-US"/>
              <a:t>Щелкните значок, чтобы добавить рисунок</a:t>
            </a:r>
          </a:p>
        </p:txBody>
      </p:sp>
      <p:sp>
        <p:nvSpPr>
          <p:cNvPr id="4" name="Заполнитель текста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5" name="Заполнитель даты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6/29/2025</a:t>
            </a:fld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названия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D7FF2-845F-41B9-944F-35B90659B7D6}" type="datetimeFigureOut">
              <a:rPr lang="en-US" smtClean="0"/>
              <a:t>6/29/2025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258026" y="3784973"/>
            <a:ext cx="4173308" cy="1655762"/>
          </a:xfrm>
        </p:spPr>
        <p:txBody>
          <a:bodyPr/>
          <a:lstStyle/>
          <a:p>
            <a:r>
              <a:rPr lang="ru-RU" altLang="en-US" sz="3600" b="1" dirty="0">
                <a:solidFill>
                  <a:srgbClr val="FF0000"/>
                </a:solidFill>
              </a:rPr>
              <a:t>О СЛОЖНОЙ ТЕМЕ - ИГРАЯ!</a:t>
            </a:r>
          </a:p>
        </p:txBody>
      </p:sp>
      <p:pic>
        <p:nvPicPr>
          <p:cNvPr id="4" name="Picture 10" descr="https://shvarihabogyo.edusite.ru/images/navigatoryidetstva-0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12074" y="518406"/>
            <a:ext cx="2257474" cy="1297040"/>
          </a:xfrm>
          <a:prstGeom prst="rect">
            <a:avLst/>
          </a:prstGeom>
          <a:noFill/>
        </p:spPr>
      </p:pic>
      <p:pic>
        <p:nvPicPr>
          <p:cNvPr id="5" name="Picture 13" descr="https://ptzgovorit.ru/sites/default/files/styles/700x400/public/original_nodes/12_logotip.png?itok=6fBbfKk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4205" y="324239"/>
            <a:ext cx="2494372" cy="1426261"/>
          </a:xfrm>
          <a:prstGeom prst="rect">
            <a:avLst/>
          </a:prstGeom>
          <a:noFill/>
        </p:spPr>
      </p:pic>
      <p:sp>
        <p:nvSpPr>
          <p:cNvPr id="6" name="Эллипс 5"/>
          <p:cNvSpPr/>
          <p:nvPr/>
        </p:nvSpPr>
        <p:spPr>
          <a:xfrm>
            <a:off x="8180281" y="324239"/>
            <a:ext cx="2168171" cy="207940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17-18 лет </a:t>
            </a:r>
            <a:endParaRPr lang="en-US" sz="2400" dirty="0"/>
          </a:p>
        </p:txBody>
      </p:sp>
      <p:sp>
        <p:nvSpPr>
          <p:cNvPr id="7" name="Эллипс 6"/>
          <p:cNvSpPr/>
          <p:nvPr/>
        </p:nvSpPr>
        <p:spPr>
          <a:xfrm>
            <a:off x="4571135" y="2209476"/>
            <a:ext cx="4103970" cy="389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/>
              <a:t>ДОНОРСКИЙ </a:t>
            </a:r>
          </a:p>
          <a:p>
            <a:pPr algn="ctr"/>
            <a:r>
              <a:rPr lang="ru-RU" sz="3600" b="1"/>
              <a:t>КВИЗ </a:t>
            </a:r>
            <a:endParaRPr lang="en-US" sz="3600" b="1"/>
          </a:p>
        </p:txBody>
      </p:sp>
      <p:sp>
        <p:nvSpPr>
          <p:cNvPr id="8" name="Эллипс 7"/>
          <p:cNvSpPr/>
          <p:nvPr/>
        </p:nvSpPr>
        <p:spPr>
          <a:xfrm>
            <a:off x="8980252" y="3784973"/>
            <a:ext cx="2168171" cy="20535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Начнём</a:t>
            </a:r>
            <a:r>
              <a:rPr lang="ru-RU" sz="2800" b="1" dirty="0" smtClean="0"/>
              <a:t> </a:t>
            </a:r>
            <a:r>
              <a:rPr lang="ru-RU" sz="2800" b="1" dirty="0"/>
              <a:t>игру!</a:t>
            </a:r>
            <a:endParaRPr lang="en-US" sz="28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52450" y="2206625"/>
            <a:ext cx="6486525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1"/>
                </a:solidFill>
              </a:rPr>
              <a:t>Отгадайте загадки или головоломки. Свяжите все слова с темой "Донорство"</a:t>
            </a:r>
          </a:p>
        </p:txBody>
      </p:sp>
      <p:pic>
        <p:nvPicPr>
          <p:cNvPr id="4" name="Picture 10" descr="https://shvarihabogyo.edusite.ru/images/navigatoryidetstva-0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8200" y="324239"/>
            <a:ext cx="2257474" cy="1297040"/>
          </a:xfrm>
          <a:prstGeom prst="rect">
            <a:avLst/>
          </a:prstGeom>
          <a:noFill/>
        </p:spPr>
      </p:pic>
      <p:pic>
        <p:nvPicPr>
          <p:cNvPr id="5" name="Picture 13" descr="https://ptzgovorit.ru/sites/default/files/styles/700x400/public/original_nodes/12_logotip.png?itok=6fBbfKk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4205" y="324239"/>
            <a:ext cx="2494372" cy="1426261"/>
          </a:xfrm>
          <a:prstGeom prst="rect">
            <a:avLst/>
          </a:prstGeom>
          <a:noFill/>
        </p:spPr>
      </p:pic>
      <p:sp>
        <p:nvSpPr>
          <p:cNvPr id="6" name="Эллипс 5"/>
          <p:cNvSpPr/>
          <p:nvPr/>
        </p:nvSpPr>
        <p:spPr>
          <a:xfrm>
            <a:off x="8043328" y="324239"/>
            <a:ext cx="3388442" cy="34396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РЕБУС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В КАРТИНКАХ  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85697" y="3763870"/>
            <a:ext cx="10220605" cy="254644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47700" y="3429000"/>
            <a:ext cx="2209800" cy="2209800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328987" y="870690"/>
            <a:ext cx="5897579" cy="511662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47700" y="3429000"/>
            <a:ext cx="2209800" cy="220980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29012" y="1398960"/>
            <a:ext cx="7375357" cy="31349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47700" y="3429000"/>
            <a:ext cx="2209800" cy="2209800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893218" y="458629"/>
            <a:ext cx="5603207" cy="532304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47700" y="3429000"/>
            <a:ext cx="2209800" cy="2209800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69369" y="919049"/>
            <a:ext cx="6965281" cy="393870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47700" y="3429000"/>
            <a:ext cx="2209800" cy="220980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28937" y="1657350"/>
            <a:ext cx="7550918" cy="24193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Эллипс 3"/>
          <p:cNvSpPr/>
          <p:nvPr/>
        </p:nvSpPr>
        <p:spPr>
          <a:xfrm>
            <a:off x="469106" y="1578279"/>
            <a:ext cx="3589328" cy="354486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469106" y="0"/>
            <a:ext cx="10515600" cy="1325563"/>
          </a:xfrm>
        </p:spPr>
        <p:txBody>
          <a:bodyPr/>
          <a:lstStyle/>
          <a:p>
            <a:r>
              <a:rPr lang="ru-RU" b="1" dirty="0"/>
              <a:t>ВАЖНО ЗНАТЬ! </a:t>
            </a:r>
            <a:endParaRPr b="1" dirty="0"/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816767" y="2472096"/>
            <a:ext cx="3048000" cy="4351338"/>
          </a:xfrm>
        </p:spPr>
        <p:txBody>
          <a:bodyPr/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solidFill>
                  <a:schemeClr val="bg1"/>
                </a:solidFill>
                <a:latin typeface="+mn-lt"/>
              </a:rPr>
              <a:t>Лейкоз =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лейкемия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= рак крови</a:t>
            </a:r>
            <a:br>
              <a:rPr lang="ru-RU" sz="2000" b="1" dirty="0">
                <a:solidFill>
                  <a:schemeClr val="bg1"/>
                </a:solidFill>
                <a:latin typeface="+mn-lt"/>
              </a:rPr>
            </a:b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Может возникнуть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у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любого человека. Ежегодно около 5000 людей в России заболевают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лейкозами</a:t>
            </a:r>
            <a:endParaRPr lang="ru-RU" sz="2000" b="1" dirty="0">
              <a:solidFill>
                <a:schemeClr val="bg1"/>
              </a:solidFill>
              <a:latin typeface="+mn-lt"/>
            </a:endParaRPr>
          </a:p>
          <a:p>
            <a:endParaRPr lang="ru-RU" sz="2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40099" y="305594"/>
            <a:ext cx="5983294" cy="3829050"/>
          </a:xfrm>
          <a:prstGeom prst="rect">
            <a:avLst/>
          </a:prstGeom>
          <a:noFill/>
          <a:ln w="9525">
            <a:noFill/>
            <a:miter lim="800000"/>
          </a:ln>
        </p:spPr>
      </p:pic>
      <p:cxnSp>
        <p:nvCxnSpPr>
          <p:cNvPr id="7" name="Прямая соед. линия 1 6"/>
          <p:cNvCxnSpPr/>
          <p:nvPr/>
        </p:nvCxnSpPr>
        <p:spPr>
          <a:xfrm flipV="1">
            <a:off x="7792828" y="811213"/>
            <a:ext cx="117157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Эллипс 7"/>
          <p:cNvSpPr/>
          <p:nvPr/>
        </p:nvSpPr>
        <p:spPr>
          <a:xfrm>
            <a:off x="8180818" y="3260127"/>
            <a:ext cx="3562480" cy="346634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/>
              <a:t>Костный</a:t>
            </a:r>
            <a:r>
              <a:rPr lang="en-US" sz="1600" b="1" dirty="0"/>
              <a:t> </a:t>
            </a:r>
            <a:r>
              <a:rPr lang="en-US" sz="1600" b="1" dirty="0" err="1"/>
              <a:t>мозг</a:t>
            </a:r>
            <a:r>
              <a:rPr lang="en-US" sz="1600" b="1" dirty="0"/>
              <a:t> — </a:t>
            </a:r>
            <a:r>
              <a:rPr lang="en-US" sz="1600" b="1" dirty="0" err="1"/>
              <a:t>орган</a:t>
            </a:r>
            <a:r>
              <a:rPr lang="en-US" sz="1600" b="1" dirty="0"/>
              <a:t> </a:t>
            </a:r>
            <a:r>
              <a:rPr lang="en-US" sz="1600" b="1" dirty="0" err="1"/>
              <a:t>кроветворения</a:t>
            </a:r>
            <a:r>
              <a:rPr lang="en-US" sz="1600" b="1" dirty="0"/>
              <a:t>, </a:t>
            </a:r>
            <a:r>
              <a:rPr lang="en-US" sz="1600" b="1" dirty="0" err="1" smtClean="0"/>
              <a:t>вырабатыва</a:t>
            </a:r>
            <a:r>
              <a:rPr lang="ru-RU" sz="1600" b="1" dirty="0" err="1" smtClean="0"/>
              <a:t>ющий</a:t>
            </a:r>
            <a:r>
              <a:rPr lang="ru-RU" sz="1600" b="1" dirty="0" smtClean="0"/>
              <a:t> </a:t>
            </a:r>
            <a:r>
              <a:rPr lang="en-US" sz="1600" b="1" dirty="0" err="1" smtClean="0"/>
              <a:t>гемопоэтические</a:t>
            </a:r>
            <a:r>
              <a:rPr lang="en-US" sz="1600" b="1" dirty="0" smtClean="0"/>
              <a:t> </a:t>
            </a:r>
            <a:r>
              <a:rPr lang="en-US" sz="1600" b="1" dirty="0" err="1"/>
              <a:t>стволовые</a:t>
            </a:r>
            <a:r>
              <a:rPr lang="en-US" sz="1600" b="1" dirty="0"/>
              <a:t> </a:t>
            </a:r>
            <a:r>
              <a:rPr lang="en-US" sz="1600" b="1" dirty="0" err="1"/>
              <a:t>клетки</a:t>
            </a:r>
            <a:r>
              <a:rPr lang="en-US" sz="1600" b="1" dirty="0"/>
              <a:t>. </a:t>
            </a:r>
            <a:r>
              <a:rPr lang="en-US" sz="1600" b="1" dirty="0" err="1"/>
              <a:t>Они</a:t>
            </a:r>
            <a:r>
              <a:rPr lang="en-US" sz="1600" b="1" dirty="0"/>
              <a:t> </a:t>
            </a:r>
            <a:r>
              <a:rPr lang="en-US" sz="1600" b="1" dirty="0" err="1"/>
              <a:t>созревают</a:t>
            </a:r>
            <a:r>
              <a:rPr lang="en-US" sz="1600" b="1" dirty="0"/>
              <a:t> и </a:t>
            </a:r>
            <a:r>
              <a:rPr lang="ru-RU" sz="1600" b="1" dirty="0" smtClean="0"/>
              <a:t>п</a:t>
            </a:r>
            <a:r>
              <a:rPr lang="en-US" sz="1600" b="1" dirty="0" err="1" smtClean="0"/>
              <a:t>ревращаются</a:t>
            </a:r>
            <a:r>
              <a:rPr lang="en-US" sz="1600" b="1" dirty="0" smtClean="0"/>
              <a:t> </a:t>
            </a:r>
            <a:r>
              <a:rPr lang="en-US" sz="1600" b="1" dirty="0" err="1"/>
              <a:t>во</a:t>
            </a:r>
            <a:r>
              <a:rPr lang="en-US" sz="1600" b="1" dirty="0"/>
              <a:t> </a:t>
            </a:r>
            <a:r>
              <a:rPr lang="en-US" sz="1600" b="1" dirty="0" err="1"/>
              <a:t>все</a:t>
            </a:r>
            <a:r>
              <a:rPr lang="en-US" sz="1600" b="1" dirty="0"/>
              <a:t> </a:t>
            </a:r>
            <a:r>
              <a:rPr lang="en-US" sz="1600" b="1" dirty="0" err="1"/>
              <a:t>клетки</a:t>
            </a:r>
            <a:r>
              <a:rPr lang="en-US" sz="1600" b="1" dirty="0"/>
              <a:t> </a:t>
            </a:r>
            <a:r>
              <a:rPr lang="en-US" sz="1600" b="1" dirty="0" err="1"/>
              <a:t>крови</a:t>
            </a:r>
            <a:r>
              <a:rPr lang="en-US" sz="1600" b="1" dirty="0"/>
              <a:t>: </a:t>
            </a:r>
            <a:r>
              <a:rPr lang="en-US" sz="1600" b="1" dirty="0" err="1"/>
              <a:t>эритроциты</a:t>
            </a:r>
            <a:r>
              <a:rPr lang="en-US" sz="1600" b="1" dirty="0"/>
              <a:t>, </a:t>
            </a:r>
            <a:r>
              <a:rPr lang="en-US" sz="1600" b="1" dirty="0" err="1"/>
              <a:t>тромбоциты</a:t>
            </a:r>
            <a:r>
              <a:rPr lang="en-US" sz="1600" b="1" dirty="0"/>
              <a:t> и </a:t>
            </a:r>
            <a:r>
              <a:rPr lang="en-US" sz="1600" b="1" dirty="0" err="1"/>
              <a:t>лейкоциты</a:t>
            </a:r>
            <a:r>
              <a:rPr lang="en-US" sz="1600" b="1" dirty="0"/>
              <a:t>, </a:t>
            </a:r>
            <a:r>
              <a:rPr lang="en-US" sz="1600" b="1" dirty="0" err="1"/>
              <a:t>которые</a:t>
            </a:r>
            <a:r>
              <a:rPr lang="en-US" sz="1600" b="1" dirty="0"/>
              <a:t> </a:t>
            </a:r>
            <a:r>
              <a:rPr lang="en-US" sz="1600" b="1" dirty="0" err="1"/>
              <a:t>затем</a:t>
            </a:r>
            <a:r>
              <a:rPr lang="en-US" sz="1600" b="1" dirty="0"/>
              <a:t> </a:t>
            </a:r>
            <a:r>
              <a:rPr lang="en-US" sz="1600" b="1" dirty="0" err="1"/>
              <a:t>выходят</a:t>
            </a:r>
            <a:r>
              <a:rPr lang="en-US" sz="1600" b="1" dirty="0"/>
              <a:t> в </a:t>
            </a:r>
            <a:r>
              <a:rPr lang="en-US" sz="1600" b="1" dirty="0" err="1"/>
              <a:t>кровеносную</a:t>
            </a:r>
            <a:r>
              <a:rPr lang="en-US" sz="1600" b="1" dirty="0"/>
              <a:t> </a:t>
            </a:r>
            <a:r>
              <a:rPr lang="en-US" sz="1600" b="1" dirty="0" err="1" smtClean="0"/>
              <a:t>систему</a:t>
            </a:r>
            <a:endParaRPr lang="en-US" sz="16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ВАЖНО ЗНАТЬ!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rcRect l="27971" t="17000" r="13277" b="33750"/>
          <a:stretch/>
        </p:blipFill>
        <p:spPr bwMode="auto">
          <a:xfrm>
            <a:off x="838200" y="1425575"/>
            <a:ext cx="9369316" cy="37872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723900" y="377825"/>
            <a:ext cx="10515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В Петрозаводске набором потенциальных доноров занимается Карельский регистр. На сегодня в нём  состоят более 6 тысяч человек. 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Регистр небольшой, но несмотря на это потенциальные доноры нашего регистра востребованы. 15</a:t>
            </a:r>
            <a:r>
              <a:rPr lang="ru-RU" b="1" baseline="0" dirty="0" smtClean="0">
                <a:solidFill>
                  <a:schemeClr val="accent1"/>
                </a:solidFill>
              </a:rPr>
              <a:t> доноров из нашего регистра уже спасли жизни пациентов из России, Франции, Эстонии, Аргентины и Германии.</a:t>
            </a:r>
          </a:p>
          <a:p>
            <a:pPr marL="0" indent="0" algn="just">
              <a:buNone/>
            </a:pPr>
            <a:r>
              <a:rPr lang="ru-RU" b="1" baseline="0" dirty="0" smtClean="0">
                <a:solidFill>
                  <a:schemeClr val="accent1"/>
                </a:solidFill>
              </a:rPr>
              <a:t> </a:t>
            </a:r>
            <a:br>
              <a:rPr lang="ru-RU" b="1" dirty="0" smtClean="0">
                <a:solidFill>
                  <a:schemeClr val="accent1"/>
                </a:solidFill>
              </a:rPr>
            </a:b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096000" y="3304732"/>
            <a:ext cx="4624388" cy="30829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ВАЖНО ЗНАТЬ! </a:t>
            </a:r>
            <a:endParaRPr b="1"/>
          </a:p>
          <a:p>
            <a:endParaRPr b="1"/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466725" y="1158875"/>
            <a:ext cx="6760793" cy="504029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b="1" dirty="0"/>
          </a:p>
          <a:p>
            <a:pPr marL="0" indent="0" algn="just">
              <a:buNone/>
            </a:pPr>
            <a:r>
              <a:rPr b="1" dirty="0" err="1">
                <a:solidFill>
                  <a:schemeClr val="accent1"/>
                </a:solidFill>
              </a:rPr>
              <a:t>Согласно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одной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 smtClean="0">
                <a:solidFill>
                  <a:schemeClr val="accent1"/>
                </a:solidFill>
              </a:rPr>
              <a:t>легенд</a:t>
            </a:r>
            <a:r>
              <a:rPr lang="ru-RU" b="1" dirty="0" smtClean="0">
                <a:solidFill>
                  <a:schemeClr val="accent1"/>
                </a:solidFill>
              </a:rPr>
              <a:t>е</a:t>
            </a:r>
            <a:r>
              <a:rPr b="1" dirty="0" smtClean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пеликан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ради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спасения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своих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собственных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детей</a:t>
            </a:r>
            <a:r>
              <a:rPr b="1" dirty="0">
                <a:solidFill>
                  <a:schemeClr val="accent1"/>
                </a:solidFill>
              </a:rPr>
              <a:t> (</a:t>
            </a:r>
            <a:r>
              <a:rPr b="1" dirty="0" err="1">
                <a:solidFill>
                  <a:schemeClr val="accent1"/>
                </a:solidFill>
              </a:rPr>
              <a:t>птенцов</a:t>
            </a:r>
            <a:r>
              <a:rPr b="1" dirty="0">
                <a:solidFill>
                  <a:schemeClr val="accent1"/>
                </a:solidFill>
              </a:rPr>
              <a:t>) </a:t>
            </a:r>
            <a:r>
              <a:rPr b="1" dirty="0" err="1">
                <a:solidFill>
                  <a:schemeClr val="accent1"/>
                </a:solidFill>
              </a:rPr>
              <a:t>изодрал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на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себе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грудь</a:t>
            </a:r>
            <a:r>
              <a:rPr b="1" dirty="0">
                <a:solidFill>
                  <a:schemeClr val="accent1"/>
                </a:solidFill>
              </a:rPr>
              <a:t> и </a:t>
            </a:r>
            <a:r>
              <a:rPr b="1" dirty="0" err="1">
                <a:solidFill>
                  <a:schemeClr val="accent1"/>
                </a:solidFill>
              </a:rPr>
              <a:t>кормил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их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своей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кровью</a:t>
            </a:r>
            <a:r>
              <a:rPr b="1" dirty="0">
                <a:solidFill>
                  <a:schemeClr val="accent1"/>
                </a:solidFill>
              </a:rPr>
              <a:t>. </a:t>
            </a:r>
            <a:r>
              <a:rPr b="1" dirty="0" err="1" smtClean="0">
                <a:solidFill>
                  <a:schemeClr val="accent1"/>
                </a:solidFill>
              </a:rPr>
              <a:t>Возможно</a:t>
            </a:r>
            <a:r>
              <a:rPr lang="ru-RU" b="1" dirty="0" smtClean="0">
                <a:solidFill>
                  <a:schemeClr val="accent1"/>
                </a:solidFill>
              </a:rPr>
              <a:t>,</a:t>
            </a:r>
            <a:r>
              <a:rPr b="1" dirty="0" smtClean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поэтому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пеликан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стал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 smtClean="0">
                <a:solidFill>
                  <a:schemeClr val="accent1"/>
                </a:solidFill>
              </a:rPr>
              <a:t>символом</a:t>
            </a:r>
            <a:r>
              <a:rPr lang="ru-RU" b="1" dirty="0">
                <a:solidFill>
                  <a:schemeClr val="accent1"/>
                </a:solidFill>
              </a:rPr>
              <a:t> </a:t>
            </a:r>
            <a:r>
              <a:rPr lang="ru-RU" b="1" dirty="0" smtClean="0">
                <a:solidFill>
                  <a:schemeClr val="accent1"/>
                </a:solidFill>
              </a:rPr>
              <a:t>б</a:t>
            </a:r>
            <a:r>
              <a:rPr b="1" dirty="0" err="1" smtClean="0">
                <a:solidFill>
                  <a:schemeClr val="accent1"/>
                </a:solidFill>
              </a:rPr>
              <a:t>лагородства</a:t>
            </a:r>
            <a:r>
              <a:rPr b="1" dirty="0" smtClean="0">
                <a:solidFill>
                  <a:schemeClr val="accent1"/>
                </a:solidFill>
              </a:rPr>
              <a:t>,</a:t>
            </a:r>
            <a:r>
              <a:rPr lang="ru-RU" b="1" dirty="0" smtClean="0">
                <a:solidFill>
                  <a:schemeClr val="accent1"/>
                </a:solidFill>
              </a:rPr>
              <a:t> </a:t>
            </a:r>
            <a:r>
              <a:rPr b="1" dirty="0" err="1" smtClean="0">
                <a:solidFill>
                  <a:schemeClr val="accent1"/>
                </a:solidFill>
              </a:rPr>
              <a:t>самопожертвования</a:t>
            </a:r>
            <a:r>
              <a:rPr b="1" dirty="0">
                <a:solidFill>
                  <a:schemeClr val="accent1"/>
                </a:solidFill>
              </a:rPr>
              <a:t>, а </a:t>
            </a:r>
            <a:r>
              <a:rPr b="1" dirty="0" err="1">
                <a:solidFill>
                  <a:schemeClr val="accent1"/>
                </a:solidFill>
              </a:rPr>
              <a:t>также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донорства</a:t>
            </a:r>
            <a:r>
              <a:rPr b="1" dirty="0" smtClean="0">
                <a:solidFill>
                  <a:schemeClr val="accent1"/>
                </a:solidFill>
              </a:rPr>
              <a:t>.</a:t>
            </a:r>
            <a:endParaRPr b="1" dirty="0">
              <a:solidFill>
                <a:schemeClr val="accent1"/>
              </a:solidFill>
            </a:endParaRPr>
          </a:p>
          <a:p>
            <a:pPr marL="0" indent="0" algn="just">
              <a:buNone/>
            </a:pPr>
            <a:endParaRPr b="1" dirty="0"/>
          </a:p>
          <a:p>
            <a:pPr marL="0" indent="0" algn="just">
              <a:buNone/>
            </a:pPr>
            <a:endParaRPr b="1" dirty="0"/>
          </a:p>
          <a:p>
            <a:pPr marL="0" indent="0" algn="just">
              <a:buNone/>
            </a:pPr>
            <a:endParaRPr b="1" dirty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416307" y="995511"/>
            <a:ext cx="3768318" cy="5203662"/>
          </a:xfrm>
          <a:prstGeom prst="snip2Diag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52450" y="2206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1"/>
                </a:solidFill>
              </a:rPr>
              <a:t>Вас ждут вопросы с вариантами </a:t>
            </a:r>
            <a:r>
              <a:rPr lang="ru-RU" b="1" dirty="0" smtClean="0">
                <a:solidFill>
                  <a:schemeClr val="accent1"/>
                </a:solidFill>
              </a:rPr>
              <a:t>ответа.</a:t>
            </a:r>
            <a:endParaRPr lang="ru-RU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accent1"/>
                </a:solidFill>
              </a:rPr>
              <a:t>Можно пользоваться </a:t>
            </a:r>
            <a:r>
              <a:rPr lang="ru-RU" b="1" dirty="0" err="1" smtClean="0">
                <a:solidFill>
                  <a:schemeClr val="accent1"/>
                </a:solidFill>
              </a:rPr>
              <a:t>словарём</a:t>
            </a:r>
          </a:p>
          <a:p>
            <a:pPr marL="0" indent="0">
              <a:buNone/>
            </a:pPr>
            <a:r>
              <a:rPr lang="ru-RU" b="1" dirty="0" err="1" smtClean="0">
                <a:solidFill>
                  <a:schemeClr val="accent1"/>
                </a:solidFill>
              </a:rPr>
              <a:t> или телефоном</a:t>
            </a:r>
            <a:r>
              <a:rPr lang="ru-RU" b="1" dirty="0">
                <a:solidFill>
                  <a:schemeClr val="accent1"/>
                </a:solidFill>
              </a:rPr>
              <a:t>!</a:t>
            </a:r>
          </a:p>
        </p:txBody>
      </p:sp>
      <p:pic>
        <p:nvPicPr>
          <p:cNvPr id="4" name="Picture 10" descr="https://shvarihabogyo.edusite.ru/images/navigatoryidetstva-0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8200" y="324239"/>
            <a:ext cx="2257474" cy="1297040"/>
          </a:xfrm>
          <a:prstGeom prst="rect">
            <a:avLst/>
          </a:prstGeom>
          <a:noFill/>
        </p:spPr>
      </p:pic>
      <p:pic>
        <p:nvPicPr>
          <p:cNvPr id="5" name="Picture 13" descr="https://ptzgovorit.ru/sites/default/files/styles/700x400/public/original_nodes/12_logotip.png?itok=6fBbfKk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4205" y="324239"/>
            <a:ext cx="2494372" cy="1426261"/>
          </a:xfrm>
          <a:prstGeom prst="rect">
            <a:avLst/>
          </a:prstGeom>
          <a:noFill/>
        </p:spPr>
      </p:pic>
      <p:sp>
        <p:nvSpPr>
          <p:cNvPr id="6" name="Эллипс 5"/>
          <p:cNvSpPr/>
          <p:nvPr/>
        </p:nvSpPr>
        <p:spPr>
          <a:xfrm>
            <a:off x="7108370" y="324239"/>
            <a:ext cx="3128017" cy="300364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>
                <a:solidFill>
                  <a:schemeClr val="bg1"/>
                </a:solidFill>
              </a:rPr>
              <a:t>РАЗМИНКА</a:t>
            </a:r>
            <a:endParaRPr lang="en-US" sz="3200">
              <a:solidFill>
                <a:schemeClr val="bg1"/>
              </a:solidFill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78274" y="4078195"/>
            <a:ext cx="10220605" cy="254644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52450" y="2206625"/>
            <a:ext cx="6486525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1"/>
                </a:solidFill>
              </a:rPr>
              <a:t>Узнайте </a:t>
            </a:r>
            <a:r>
              <a:rPr lang="ru-RU" b="1" dirty="0" smtClean="0">
                <a:solidFill>
                  <a:schemeClr val="accent1"/>
                </a:solidFill>
              </a:rPr>
              <a:t>факты.  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Picture 10" descr="https://shvarihabogyo.edusite.ru/images/navigatoryidetstva-0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8200" y="324239"/>
            <a:ext cx="2257474" cy="1297040"/>
          </a:xfrm>
          <a:prstGeom prst="rect">
            <a:avLst/>
          </a:prstGeom>
          <a:noFill/>
        </p:spPr>
      </p:pic>
      <p:pic>
        <p:nvPicPr>
          <p:cNvPr id="5" name="Picture 13" descr="https://ptzgovorit.ru/sites/default/files/styles/700x400/public/original_nodes/12_logotip.png?itok=6fBbfKk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4205" y="324239"/>
            <a:ext cx="2494372" cy="1426261"/>
          </a:xfrm>
          <a:prstGeom prst="rect">
            <a:avLst/>
          </a:prstGeom>
          <a:noFill/>
        </p:spPr>
      </p:pic>
      <p:sp>
        <p:nvSpPr>
          <p:cNvPr id="6" name="Эллипс 5"/>
          <p:cNvSpPr/>
          <p:nvPr/>
        </p:nvSpPr>
        <p:spPr>
          <a:xfrm>
            <a:off x="8254652" y="645927"/>
            <a:ext cx="3118981" cy="300364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Логический тур    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85698" y="3649570"/>
            <a:ext cx="10220605" cy="254644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504232" y="365125"/>
            <a:ext cx="10515600" cy="1325563"/>
          </a:xfrm>
        </p:spPr>
        <p:txBody>
          <a:bodyPr/>
          <a:lstStyle/>
          <a:p>
            <a:r>
              <a:rPr lang="ru-RU" sz="2800" b="1" dirty="0">
                <a:solidFill>
                  <a:schemeClr val="accent1"/>
                </a:solidFill>
                <a:latin typeface="+mn-lt"/>
                <a:cs typeface="Arial" pitchFamily="34" charset="0" panose="020B0604020202020204"/>
              </a:rPr>
              <a:t>     В какой стране произошла первая донация?</a:t>
            </a:r>
            <a:endParaRPr b="1" dirty="0">
              <a:solidFill>
                <a:schemeClr val="accent1"/>
              </a:solidFill>
              <a:latin typeface="+mn-lt"/>
              <a:cs typeface="Arial" pitchFamily="34" charset="0" panose="020B0604020202020204"/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658330" y="1690688"/>
            <a:ext cx="3539855" cy="472216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838200" y="501650"/>
            <a:ext cx="10515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u="sng" dirty="0">
                <a:solidFill>
                  <a:schemeClr val="accent1"/>
                </a:solidFill>
              </a:rPr>
              <a:t>Во Франции</a:t>
            </a:r>
            <a:r>
              <a:rPr lang="ru-RU" sz="2800" b="1" dirty="0">
                <a:solidFill>
                  <a:schemeClr val="accent1"/>
                </a:solidFill>
              </a:rPr>
              <a:t>. Первая успешная трансфузия крови была проведена в 1667 году, когда французский врач Жан-Батист Дени пересадил кровь овцы человеку. С тех пор донорство кровеносной жидкости значительно эволюционировало.</a:t>
            </a:r>
            <a:endParaRPr sz="2800" b="1" dirty="0">
              <a:solidFill>
                <a:schemeClr val="accent1"/>
              </a:solidFill>
            </a:endParaRPr>
          </a:p>
        </p:txBody>
      </p:sp>
      <p:pic>
        <p:nvPicPr>
          <p:cNvPr id="5" name="Изображение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712697" y="1908156"/>
            <a:ext cx="3539855" cy="472216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/>
                </a:solidFill>
                <a:latin typeface="+mn-lt"/>
              </a:rPr>
              <a:t>Сколько основных методов забора кроветворных клеток существует?</a:t>
            </a:r>
            <a:endParaRPr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913556" y="2011576"/>
            <a:ext cx="4364888" cy="436488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704850" y="663575"/>
            <a:ext cx="10515600" cy="435133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b="1" i="0" dirty="0">
                <a:solidFill>
                  <a:schemeClr val="accent1"/>
                </a:solidFill>
              </a:rPr>
              <a:t>Существует </a:t>
            </a:r>
            <a:r>
              <a:rPr b="1" i="0" u="sng" dirty="0">
                <a:solidFill>
                  <a:schemeClr val="accent1"/>
                </a:solidFill>
              </a:rPr>
              <a:t>два основных метода</a:t>
            </a:r>
            <a:r>
              <a:rPr b="1" i="0" dirty="0">
                <a:solidFill>
                  <a:schemeClr val="accent1"/>
                </a:solidFill>
              </a:rPr>
              <a:t> забора кроветворных клеток: из костного мозга и из периферической крови. Первый метод является более инвазивным, тогда как второй менее болезненный и чаще используется в современных технологиях.</a:t>
            </a:r>
          </a:p>
          <a:p>
            <a:pPr marL="0" indent="0">
              <a:lnSpc>
                <a:spcPct val="150000"/>
              </a:lnSpc>
              <a:buNone/>
            </a:pPr>
            <a:endParaRPr b="1" i="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schemeClr val="accent1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Сколько </a:t>
            </a:r>
            <a:r>
              <a:rPr lang="ru-RU" sz="2800" b="1" dirty="0" smtClean="0">
                <a:solidFill>
                  <a:schemeClr val="accent1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раз </a:t>
            </a:r>
            <a:r>
              <a:rPr lang="ru-RU" sz="2800" b="1" dirty="0">
                <a:solidFill>
                  <a:schemeClr val="accent1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в </a:t>
            </a:r>
            <a:r>
              <a:rPr lang="ru-RU" sz="2800" b="1" dirty="0" smtClean="0">
                <a:solidFill>
                  <a:schemeClr val="accent1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течение жизни </a:t>
            </a:r>
            <a:r>
              <a:rPr lang="ru-RU" sz="2800" b="1" dirty="0">
                <a:solidFill>
                  <a:schemeClr val="accent1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можно сдать </a:t>
            </a:r>
            <a:r>
              <a:rPr lang="ru-RU" sz="2800" b="1" dirty="0" smtClean="0">
                <a:solidFill>
                  <a:schemeClr val="accent1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кровь?</a:t>
            </a:r>
            <a:endParaRPr b="1" dirty="0">
              <a:solidFill>
                <a:schemeClr val="accent1"/>
              </a:solidFill>
              <a:latin typeface="Arial" pitchFamily="34" charset="0" panose="020B0604020202020204"/>
              <a:cs typeface="Arial" pitchFamily="34" charset="0" panose="020B0604020202020204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923084" y="1519765"/>
            <a:ext cx="5782984" cy="465719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838200" y="558800"/>
            <a:ext cx="10515600" cy="4351338"/>
          </a:xfrm>
        </p:spPr>
        <p:txBody>
          <a:bodyPr/>
          <a:lstStyle/>
          <a:p>
            <a:pPr marL="0" indent="0" algn="just">
              <a:spcBef>
                <a:spcPct val="20000"/>
              </a:spcBef>
              <a:buNone/>
            </a:pPr>
            <a:r>
              <a:rPr lang="ru-RU" sz="2800" b="1" i="0" dirty="0">
                <a:solidFill>
                  <a:schemeClr val="accent1"/>
                </a:solidFill>
              </a:rPr>
              <a:t>Кровь можно </a:t>
            </a:r>
            <a:r>
              <a:rPr lang="ru-RU" sz="2800" b="1" i="0" u="sng" dirty="0">
                <a:solidFill>
                  <a:schemeClr val="accent1"/>
                </a:solidFill>
              </a:rPr>
              <a:t>сдать 5 раз в год</a:t>
            </a:r>
            <a:r>
              <a:rPr lang="ru-RU" sz="2800" b="1" i="0" dirty="0">
                <a:solidFill>
                  <a:schemeClr val="accent1"/>
                </a:solidFill>
              </a:rPr>
              <a:t>. </a:t>
            </a:r>
            <a:endParaRPr lang="ru-RU" sz="2800" b="1" i="0" dirty="0" smtClean="0">
              <a:solidFill>
                <a:schemeClr val="accent1"/>
              </a:solidFill>
            </a:endParaRPr>
          </a:p>
          <a:p>
            <a:pPr marL="0" indent="0" algn="just">
              <a:spcBef>
                <a:spcPct val="20000"/>
              </a:spcBef>
              <a:buNone/>
            </a:pPr>
            <a:r>
              <a:rPr lang="ru-RU" sz="2800" b="1" i="0" dirty="0" smtClean="0">
                <a:solidFill>
                  <a:schemeClr val="accent1"/>
                </a:solidFill>
              </a:rPr>
              <a:t>74-летний </a:t>
            </a:r>
            <a:r>
              <a:rPr lang="ru-RU" sz="2800" b="1" i="0" dirty="0">
                <a:solidFill>
                  <a:schemeClr val="accent1"/>
                </a:solidFill>
              </a:rPr>
              <a:t>австралиец Джеймс </a:t>
            </a:r>
            <a:r>
              <a:rPr lang="ru-RU" sz="2800" b="1" i="0" dirty="0" err="1">
                <a:solidFill>
                  <a:schemeClr val="accent1"/>
                </a:solidFill>
              </a:rPr>
              <a:t>Харрисон</a:t>
            </a:r>
            <a:r>
              <a:rPr lang="ru-RU" sz="2800" b="1" i="0" dirty="0">
                <a:solidFill>
                  <a:schemeClr val="accent1"/>
                </a:solidFill>
              </a:rPr>
              <a:t> сдавал кровь около 1000 раз. В его редкой группе крови содержатся антитела, помогающие выжить новорожденным с тяжелой формой анемии. По приблизительным подсчетам, благодаря его донорству удалось спасти более двух миллионов младенцев.</a:t>
            </a:r>
          </a:p>
          <a:p>
            <a:pPr algn="just"/>
            <a:endParaRPr sz="2800" i="0" dirty="0">
              <a:solidFill>
                <a:schemeClr val="accent1"/>
              </a:solidFill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495550" y="3429000"/>
            <a:ext cx="6040438" cy="302021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1195468" y="660619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b="1">
                <a:solidFill>
                  <a:schemeClr val="accent1"/>
                </a:solidFill>
              </a:rPr>
              <a:t>Когда отмечают </a:t>
            </a:r>
            <a:r>
              <a:rPr lang="ru-RU" b="1">
                <a:solidFill>
                  <a:schemeClr val="accent1"/>
                </a:solidFill>
              </a:rPr>
              <a:t>Всемирный </a:t>
            </a:r>
            <a:r>
              <a:rPr b="1">
                <a:solidFill>
                  <a:schemeClr val="accent1"/>
                </a:solidFill>
              </a:rPr>
              <a:t>День донора и почему именно в этот день</a:t>
            </a:r>
            <a:r>
              <a:rPr lang="ru-RU" b="1">
                <a:solidFill>
                  <a:schemeClr val="accent1"/>
                </a:solidFill>
              </a:rPr>
              <a:t>?</a:t>
            </a:r>
            <a:endParaRPr b="1">
              <a:solidFill>
                <a:schemeClr val="accent1"/>
              </a:solidFill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113289" y="1549015"/>
            <a:ext cx="7626351" cy="435133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. поле 3"/>
          <p:cNvSpPr txBox="1"/>
          <p:nvPr/>
        </p:nvSpPr>
        <p:spPr>
          <a:xfrm>
            <a:off x="1448231" y="794272"/>
            <a:ext cx="8534400" cy="4786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>
                <a:solidFill>
                  <a:schemeClr val="accent1"/>
                </a:solidFill>
              </a:rPr>
              <a:t>Во всем мире доноров крови чествуют 14 июня. В 2025 году эта дата выпадает на субботу.</a:t>
            </a:r>
          </a:p>
          <a:p>
            <a:pPr algn="just"/>
            <a:endParaRPr lang="en-US" sz="2800" b="1">
              <a:solidFill>
                <a:schemeClr val="accent1"/>
              </a:solidFill>
            </a:endParaRPr>
          </a:p>
          <a:p>
            <a:pPr algn="just"/>
            <a:r>
              <a:rPr lang="en-US" sz="2800" b="1">
                <a:solidFill>
                  <a:schemeClr val="accent1"/>
                </a:solidFill>
              </a:rPr>
              <a:t>Дата выбрана не случайно - в этот день родился Карл Ландштейнер, ученый из Австрии, который в 1901 году открыл, что кровь делится по группам. Его открытие стало настоящим прорывом в медицине и позволило переливать кровь безопасно, а значит, помогло спасти жизни очень многих людей. Недаром ученый получил самую престижную премию в мире - Нобелевскую.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schemeClr val="accent1"/>
                </a:solidFill>
                <a:latin typeface="+mn-lt"/>
                <a:ea typeface="Georgia" pitchFamily="18" charset="0"/>
                <a:cs typeface="Georgia" pitchFamily="18" charset="0"/>
              </a:rPr>
              <a:t>Является ли донорство костного мозга анонимным?</a:t>
            </a:r>
            <a:endParaRPr sz="2800" b="1" dirty="0">
              <a:solidFill>
                <a:schemeClr val="accent1"/>
              </a:solidFill>
              <a:latin typeface="+mn-lt"/>
              <a:ea typeface="Georgia" pitchFamily="18" charset="0"/>
              <a:cs typeface="Georgia" pitchFamily="18" charset="0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044732" y="2122234"/>
            <a:ext cx="6102536" cy="357608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14192" y="365125"/>
            <a:ext cx="10539608" cy="1639039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814192" y="1639796"/>
            <a:ext cx="10648950" cy="3189288"/>
          </a:xfrm>
        </p:spPr>
        <p:txBody>
          <a:bodyPr/>
          <a:lstStyle/>
          <a:p>
            <a:pPr marL="0" indent="0">
              <a:buNone/>
            </a:pPr>
            <a:r>
              <a:rPr lang="ru-RU" b="1"/>
              <a:t> </a:t>
            </a:r>
          </a:p>
        </p:txBody>
      </p:sp>
      <p:sp>
        <p:nvSpPr>
          <p:cNvPr id="4" name="Текст. поле 3"/>
          <p:cNvSpPr txBox="1"/>
          <p:nvPr/>
        </p:nvSpPr>
        <p:spPr>
          <a:xfrm>
            <a:off x="1455567" y="924755"/>
            <a:ext cx="9734550" cy="2226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err="1" smtClean="0">
                <a:solidFill>
                  <a:schemeClr val="accent1"/>
                </a:solidFill>
              </a:rPr>
              <a:t>Что такое донорство крови?</a:t>
            </a:r>
            <a:endParaRPr lang="ru-RU" sz="2800" b="1" dirty="0" err="1" smtClean="0">
              <a:solidFill>
                <a:schemeClr val="accent1"/>
              </a:solidFill>
            </a:endParaRPr>
          </a:p>
          <a:p>
            <a:pPr algn="just"/>
            <a:endParaRPr lang="ru-RU" sz="2800" b="1" dirty="0" err="1" smtClean="0">
              <a:solidFill>
                <a:schemeClr val="accent1"/>
              </a:solidFill>
            </a:endParaRPr>
          </a:p>
          <a:p>
            <a:pPr algn="just"/>
            <a:r>
              <a:rPr lang="ru-RU" sz="2800" b="1" dirty="0" err="1" smtClean="0">
                <a:solidFill>
                  <a:schemeClr val="accent1"/>
                </a:solidFill>
              </a:rPr>
              <a:t>А</a:t>
            </a:r>
            <a:r>
              <a:rPr lang="en-US" sz="2800" b="1" dirty="0" err="1" smtClean="0">
                <a:solidFill>
                  <a:schemeClr val="accent1"/>
                </a:solidFill>
              </a:rPr>
              <a:t>) Процесс продажи крови  </a:t>
            </a:r>
          </a:p>
          <a:p>
            <a:pPr algn="just"/>
            <a:r>
              <a:rPr lang="ru-RU" sz="2800" b="1" dirty="0" err="1" smtClean="0">
                <a:solidFill>
                  <a:schemeClr val="accent1"/>
                </a:solidFill>
              </a:rPr>
              <a:t>Б</a:t>
            </a:r>
            <a:r>
              <a:rPr lang="en-US" sz="2800" b="1" dirty="0" err="1" smtClean="0">
                <a:solidFill>
                  <a:schemeClr val="accent1"/>
                </a:solidFill>
              </a:rPr>
              <a:t>) Процесс передачи своей крови для медицинских нужд  </a:t>
            </a:r>
          </a:p>
          <a:p>
            <a:pPr algn="just"/>
            <a:r>
              <a:rPr lang="ru-RU" sz="2800" b="1" dirty="0" err="1" smtClean="0">
                <a:solidFill>
                  <a:schemeClr val="accent1"/>
                </a:solidFill>
              </a:rPr>
              <a:t>В</a:t>
            </a:r>
            <a:r>
              <a:rPr lang="en-US" sz="2800" b="1" dirty="0" err="1" smtClean="0">
                <a:solidFill>
                  <a:schemeClr val="accent1"/>
                </a:solidFill>
              </a:rPr>
              <a:t>) Процесс приготовления трансфузии  </a:t>
            </a:r>
            <a:endParaRPr lang="en-US" sz="2800" b="1" dirty="0">
              <a:solidFill>
                <a:schemeClr val="accent1"/>
              </a:solidFill>
            </a:endParaRPr>
          </a:p>
        </p:txBody>
      </p:sp>
      <p:pic>
        <p:nvPicPr>
          <p:cNvPr id="6" name="Изображение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903450" y="4532934"/>
            <a:ext cx="8395429" cy="209170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838199" y="575186"/>
            <a:ext cx="10515600" cy="4351338"/>
          </a:xfrm>
        </p:spPr>
        <p:txBody>
          <a:bodyPr/>
          <a:lstStyle/>
          <a:p>
            <a:pPr marL="0" indent="0" algn="just">
              <a:buNone/>
            </a:pPr>
            <a:r>
              <a:rPr b="1" dirty="0" err="1">
                <a:solidFill>
                  <a:schemeClr val="accent1"/>
                </a:solidFill>
              </a:rPr>
              <a:t>Донорство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костного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мозга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анонимно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во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всем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мире</a:t>
            </a:r>
            <a:r>
              <a:rPr b="1" dirty="0">
                <a:solidFill>
                  <a:schemeClr val="accent1"/>
                </a:solidFill>
              </a:rPr>
              <a:t>. В </a:t>
            </a:r>
            <a:r>
              <a:rPr b="1" dirty="0" err="1">
                <a:solidFill>
                  <a:schemeClr val="accent1"/>
                </a:solidFill>
              </a:rPr>
              <a:t>течение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lang="ru-RU" b="1" dirty="0" smtClean="0">
                <a:solidFill>
                  <a:schemeClr val="accent1"/>
                </a:solidFill>
              </a:rPr>
              <a:t>двух</a:t>
            </a:r>
            <a:r>
              <a:rPr b="1" dirty="0" smtClean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лет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донор</a:t>
            </a:r>
            <a:r>
              <a:rPr b="1" dirty="0">
                <a:solidFill>
                  <a:schemeClr val="accent1"/>
                </a:solidFill>
              </a:rPr>
              <a:t> и </a:t>
            </a:r>
            <a:r>
              <a:rPr b="1" dirty="0" err="1">
                <a:solidFill>
                  <a:schemeClr val="accent1"/>
                </a:solidFill>
              </a:rPr>
              <a:t>реципиент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могут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знать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друг</a:t>
            </a:r>
            <a:r>
              <a:rPr b="1" dirty="0">
                <a:solidFill>
                  <a:schemeClr val="accent1"/>
                </a:solidFill>
              </a:rPr>
              <a:t> о </a:t>
            </a:r>
            <a:r>
              <a:rPr b="1" dirty="0" err="1">
                <a:solidFill>
                  <a:schemeClr val="accent1"/>
                </a:solidFill>
              </a:rPr>
              <a:t>друге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немного</a:t>
            </a:r>
            <a:r>
              <a:rPr b="1" dirty="0">
                <a:solidFill>
                  <a:schemeClr val="accent1"/>
                </a:solidFill>
              </a:rPr>
              <a:t>: </a:t>
            </a:r>
            <a:r>
              <a:rPr b="1" dirty="0" err="1">
                <a:solidFill>
                  <a:schemeClr val="accent1"/>
                </a:solidFill>
              </a:rPr>
              <a:t>пол</a:t>
            </a:r>
            <a:r>
              <a:rPr b="1" dirty="0">
                <a:solidFill>
                  <a:schemeClr val="accent1"/>
                </a:solidFill>
              </a:rPr>
              <a:t>, </a:t>
            </a:r>
            <a:r>
              <a:rPr b="1" dirty="0" err="1">
                <a:solidFill>
                  <a:schemeClr val="accent1"/>
                </a:solidFill>
              </a:rPr>
              <a:t>возраст</a:t>
            </a:r>
            <a:r>
              <a:rPr b="1" dirty="0">
                <a:solidFill>
                  <a:schemeClr val="accent1"/>
                </a:solidFill>
              </a:rPr>
              <a:t>, </a:t>
            </a:r>
            <a:r>
              <a:rPr b="1" dirty="0" err="1">
                <a:solidFill>
                  <a:schemeClr val="accent1"/>
                </a:solidFill>
              </a:rPr>
              <a:t>вес</a:t>
            </a:r>
            <a:r>
              <a:rPr b="1" dirty="0">
                <a:solidFill>
                  <a:schemeClr val="accent1"/>
                </a:solidFill>
              </a:rPr>
              <a:t>, а </a:t>
            </a:r>
            <a:r>
              <a:rPr b="1" dirty="0" err="1">
                <a:solidFill>
                  <a:schemeClr val="accent1"/>
                </a:solidFill>
              </a:rPr>
              <a:t>также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основные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подробности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после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трансплантации</a:t>
            </a:r>
            <a:r>
              <a:rPr b="1" dirty="0">
                <a:solidFill>
                  <a:schemeClr val="accent1"/>
                </a:solidFill>
              </a:rPr>
              <a:t>. </a:t>
            </a:r>
            <a:r>
              <a:rPr b="1" dirty="0" err="1" smtClean="0">
                <a:solidFill>
                  <a:schemeClr val="accent1"/>
                </a:solidFill>
              </a:rPr>
              <a:t>По</a:t>
            </a:r>
            <a:r>
              <a:rPr b="1" dirty="0" smtClean="0">
                <a:solidFill>
                  <a:schemeClr val="accent1"/>
                </a:solidFill>
              </a:rPr>
              <a:t> </a:t>
            </a:r>
            <a:r>
              <a:rPr b="1" dirty="0" err="1" smtClean="0">
                <a:solidFill>
                  <a:schemeClr val="accent1"/>
                </a:solidFill>
              </a:rPr>
              <a:t>истечени</a:t>
            </a:r>
            <a:r>
              <a:rPr lang="ru-RU" b="1" dirty="0" smtClean="0">
                <a:solidFill>
                  <a:schemeClr val="accent1"/>
                </a:solidFill>
              </a:rPr>
              <a:t>и</a:t>
            </a:r>
            <a:r>
              <a:rPr b="1" dirty="0" smtClean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срока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анонимности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донор</a:t>
            </a:r>
            <a:r>
              <a:rPr b="1" dirty="0">
                <a:solidFill>
                  <a:schemeClr val="accent1"/>
                </a:solidFill>
              </a:rPr>
              <a:t> и </a:t>
            </a:r>
            <a:r>
              <a:rPr b="1" dirty="0" err="1">
                <a:solidFill>
                  <a:schemeClr val="accent1"/>
                </a:solidFill>
              </a:rPr>
              <a:t>реципиент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могут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написать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друг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другу</a:t>
            </a:r>
            <a:r>
              <a:rPr b="1" dirty="0">
                <a:solidFill>
                  <a:schemeClr val="accent1"/>
                </a:solidFill>
              </a:rPr>
              <a:t> </a:t>
            </a:r>
            <a:r>
              <a:rPr b="1" dirty="0" err="1">
                <a:solidFill>
                  <a:schemeClr val="accent1"/>
                </a:solidFill>
              </a:rPr>
              <a:t>письмо</a:t>
            </a:r>
            <a:r>
              <a:rPr b="1" dirty="0">
                <a:solidFill>
                  <a:schemeClr val="accent1"/>
                </a:solidFill>
              </a:rPr>
              <a:t>, а </a:t>
            </a:r>
            <a:r>
              <a:rPr b="1" dirty="0" err="1">
                <a:solidFill>
                  <a:schemeClr val="accent1"/>
                </a:solidFill>
              </a:rPr>
              <a:t>затем</a:t>
            </a:r>
            <a:r>
              <a:rPr b="1" dirty="0">
                <a:solidFill>
                  <a:schemeClr val="accent1"/>
                </a:solidFill>
              </a:rPr>
              <a:t>, </a:t>
            </a:r>
            <a:r>
              <a:rPr b="1" dirty="0" smtClean="0">
                <a:solidFill>
                  <a:schemeClr val="accent1"/>
                </a:solidFill>
              </a:rPr>
              <a:t>п</a:t>
            </a:r>
            <a:r>
              <a:rPr lang="ru-RU" b="1" dirty="0" err="1" smtClean="0">
                <a:solidFill>
                  <a:schemeClr val="accent1"/>
                </a:solidFill>
              </a:rPr>
              <a:t>ри</a:t>
            </a:r>
            <a:r>
              <a:rPr b="1" dirty="0" smtClean="0">
                <a:solidFill>
                  <a:schemeClr val="accent1"/>
                </a:solidFill>
              </a:rPr>
              <a:t> </a:t>
            </a:r>
            <a:r>
              <a:rPr b="1" dirty="0" err="1" smtClean="0">
                <a:solidFill>
                  <a:schemeClr val="accent1"/>
                </a:solidFill>
              </a:rPr>
              <a:t>обоюдном</a:t>
            </a:r>
            <a:r>
              <a:rPr b="1" dirty="0" smtClean="0">
                <a:solidFill>
                  <a:schemeClr val="accent1"/>
                </a:solidFill>
              </a:rPr>
              <a:t> </a:t>
            </a:r>
            <a:r>
              <a:rPr b="1" dirty="0" err="1" smtClean="0">
                <a:solidFill>
                  <a:schemeClr val="accent1"/>
                </a:solidFill>
              </a:rPr>
              <a:t>согласи</a:t>
            </a:r>
            <a:r>
              <a:rPr lang="ru-RU" b="1" dirty="0" smtClean="0">
                <a:solidFill>
                  <a:schemeClr val="accent1"/>
                </a:solidFill>
              </a:rPr>
              <a:t>и</a:t>
            </a:r>
            <a:r>
              <a:rPr b="1" dirty="0" smtClean="0">
                <a:solidFill>
                  <a:schemeClr val="accent1"/>
                </a:solidFill>
              </a:rPr>
              <a:t>, </a:t>
            </a:r>
            <a:r>
              <a:rPr b="1" dirty="0" err="1">
                <a:solidFill>
                  <a:schemeClr val="accent1"/>
                </a:solidFill>
              </a:rPr>
              <a:t>встретиться</a:t>
            </a:r>
            <a:r>
              <a:rPr b="1" dirty="0">
                <a:solidFill>
                  <a:schemeClr val="accent1"/>
                </a:solidFill>
              </a:rPr>
              <a:t>.</a:t>
            </a: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164159" y="3137749"/>
            <a:ext cx="5575374" cy="313774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52450" y="2206625"/>
            <a:ext cx="6486525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4" name="Picture 10" descr="https://shvarihabogyo.edusite.ru/images/navigatoryidetstva-0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8200" y="324239"/>
            <a:ext cx="2257474" cy="1297040"/>
          </a:xfrm>
          <a:prstGeom prst="rect">
            <a:avLst/>
          </a:prstGeom>
          <a:noFill/>
        </p:spPr>
      </p:pic>
      <p:pic>
        <p:nvPicPr>
          <p:cNvPr id="5" name="Picture 13" descr="https://ptzgovorit.ru/sites/default/files/styles/700x400/public/original_nodes/12_logotip.png?itok=6fBbfKk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4205" y="324239"/>
            <a:ext cx="2494372" cy="1426261"/>
          </a:xfrm>
          <a:prstGeom prst="rect">
            <a:avLst/>
          </a:prstGeom>
          <a:noFill/>
        </p:spPr>
      </p:pic>
      <p:sp>
        <p:nvSpPr>
          <p:cNvPr id="6" name="Эллипс 5"/>
          <p:cNvSpPr/>
          <p:nvPr/>
        </p:nvSpPr>
        <p:spPr>
          <a:xfrm>
            <a:off x="7928975" y="324239"/>
            <a:ext cx="2955112" cy="300364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>
                <a:solidFill>
                  <a:schemeClr val="bg1"/>
                </a:solidFill>
              </a:rPr>
              <a:t>Ставки     </a:t>
            </a:r>
            <a:endParaRPr lang="en-US" sz="3200">
              <a:solidFill>
                <a:schemeClr val="bg1"/>
              </a:solidFill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85698" y="3649570"/>
            <a:ext cx="10220605" cy="2546443"/>
          </a:xfrm>
          <a:prstGeom prst="rect">
            <a:avLst/>
          </a:prstGeom>
        </p:spPr>
      </p:pic>
      <p:sp>
        <p:nvSpPr>
          <p:cNvPr id="10" name="Текст. поле 9"/>
          <p:cNvSpPr txBox="1"/>
          <p:nvPr/>
        </p:nvSpPr>
        <p:spPr>
          <a:xfrm>
            <a:off x="450943" y="2206625"/>
            <a:ext cx="6486525" cy="366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en-US" b="1"/>
          </a:p>
        </p:txBody>
      </p:sp>
      <p:sp>
        <p:nvSpPr>
          <p:cNvPr id="11" name="Текст. поле 10"/>
          <p:cNvSpPr txBox="1"/>
          <p:nvPr/>
        </p:nvSpPr>
        <p:spPr>
          <a:xfrm>
            <a:off x="450943" y="2305829"/>
            <a:ext cx="66574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accent1"/>
                </a:solidFill>
              </a:rPr>
              <a:t>Тур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для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тех</a:t>
            </a:r>
            <a:r>
              <a:rPr lang="en-US" sz="2800" b="1" dirty="0">
                <a:solidFill>
                  <a:schemeClr val="accent1"/>
                </a:solidFill>
              </a:rPr>
              <a:t>, </a:t>
            </a:r>
            <a:r>
              <a:rPr lang="en-US" sz="2800" b="1" dirty="0" err="1">
                <a:solidFill>
                  <a:schemeClr val="accent1"/>
                </a:solidFill>
              </a:rPr>
              <a:t>кто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любит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рисковать</a:t>
            </a:r>
            <a:r>
              <a:rPr lang="en-US" sz="2800" b="1" dirty="0">
                <a:solidFill>
                  <a:schemeClr val="accent1"/>
                </a:solidFill>
              </a:rPr>
              <a:t>. </a:t>
            </a:r>
            <a:r>
              <a:rPr lang="en-US" sz="2800" b="1" dirty="0" err="1">
                <a:solidFill>
                  <a:schemeClr val="accent1"/>
                </a:solidFill>
              </a:rPr>
              <a:t>Участники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делают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ставки</a:t>
            </a:r>
            <a:r>
              <a:rPr lang="en-US" sz="2800" b="1" dirty="0">
                <a:solidFill>
                  <a:schemeClr val="accent1"/>
                </a:solidFill>
              </a:rPr>
              <a:t> (+1</a:t>
            </a:r>
            <a:r>
              <a:rPr lang="ru-RU" sz="2800" b="1" dirty="0">
                <a:solidFill>
                  <a:schemeClr val="accent1"/>
                </a:solidFill>
              </a:rPr>
              <a:t>0</a:t>
            </a:r>
            <a:r>
              <a:rPr lang="en-US" sz="2800" b="1" dirty="0">
                <a:solidFill>
                  <a:schemeClr val="accent1"/>
                </a:solidFill>
              </a:rPr>
              <a:t>, +2</a:t>
            </a:r>
            <a:r>
              <a:rPr lang="ru-RU" sz="2800" b="1" dirty="0">
                <a:solidFill>
                  <a:schemeClr val="accent1"/>
                </a:solidFill>
              </a:rPr>
              <a:t>0</a:t>
            </a:r>
            <a:r>
              <a:rPr lang="en-US" sz="2800" b="1" dirty="0">
                <a:solidFill>
                  <a:schemeClr val="accent1"/>
                </a:solidFill>
              </a:rPr>
              <a:t>, +3</a:t>
            </a:r>
            <a:r>
              <a:rPr lang="ru-RU" sz="2800" b="1" dirty="0">
                <a:solidFill>
                  <a:schemeClr val="accent1"/>
                </a:solidFill>
              </a:rPr>
              <a:t>0</a:t>
            </a:r>
            <a:r>
              <a:rPr lang="en-US" sz="2800" b="1" dirty="0" smtClean="0">
                <a:solidFill>
                  <a:schemeClr val="accent1"/>
                </a:solidFill>
              </a:rPr>
              <a:t>)</a:t>
            </a:r>
            <a:endParaRPr lang="en-US" sz="28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706166" y="2159593"/>
            <a:ext cx="6655548" cy="4351338"/>
          </a:xfrm>
        </p:spPr>
        <p:txBody>
          <a:bodyPr/>
          <a:lstStyle/>
          <a:p>
            <a:pPr marL="0" indent="0" algn="ctr">
              <a:buNone/>
            </a:pPr>
            <a:r>
              <a:rPr sz="4800" b="1">
                <a:solidFill>
                  <a:schemeClr val="accent1"/>
                </a:solidFill>
              </a:rPr>
              <a:t>Донорство больно и опасно</a:t>
            </a:r>
            <a:r>
              <a:rPr lang="ru-RU" sz="4800" b="1">
                <a:solidFill>
                  <a:schemeClr val="accent1"/>
                </a:solidFill>
              </a:rPr>
              <a:t>.</a:t>
            </a:r>
            <a:endParaRPr sz="4800" b="1">
              <a:solidFill>
                <a:schemeClr val="accent1"/>
              </a:solidFill>
            </a:endParaRPr>
          </a:p>
        </p:txBody>
      </p:sp>
      <p:sp>
        <p:nvSpPr>
          <p:cNvPr id="4" name="Текст. поле 3"/>
          <p:cNvSpPr txBox="1"/>
          <p:nvPr/>
        </p:nvSpPr>
        <p:spPr>
          <a:xfrm>
            <a:off x="1254064" y="795561"/>
            <a:ext cx="8534400" cy="917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+mn-lt"/>
              </a:rPr>
              <a:t>Миф или факт</a:t>
            </a:r>
            <a:endParaRPr lang="en-US">
              <a:solidFill>
                <a:srgbClr val="FF0000"/>
              </a:solidFill>
            </a:endParaRPr>
          </a:p>
        </p:txBody>
      </p:sp>
      <p:pic>
        <p:nvPicPr>
          <p:cNvPr id="5" name="Изображение 5"/>
          <p:cNvPicPr>
            <a:picLocks noChangeAspect="1"/>
          </p:cNvPicPr>
          <p:nvPr/>
        </p:nvPicPr>
        <p:blipFill>
          <a:blip r:embed="rId1"/>
          <a:srcRect t="3559"/>
          <a:stretch/>
        </p:blipFill>
        <p:spPr>
          <a:xfrm>
            <a:off x="7103963" y="703799"/>
            <a:ext cx="4706848" cy="3631462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449865" y="1856692"/>
            <a:ext cx="7090484" cy="4351338"/>
          </a:xfrm>
        </p:spPr>
        <p:txBody>
          <a:bodyPr/>
          <a:lstStyle/>
          <a:p>
            <a:pPr marL="0" indent="0" algn="just">
              <a:buNone/>
            </a:pPr>
            <a:r>
              <a:rPr sz="4400" b="1">
                <a:solidFill>
                  <a:schemeClr val="accent1"/>
                </a:solidFill>
              </a:rPr>
              <a:t>Донорская кровь спасает жизни. Она используется для лечения пациентов с онкологическими заболеваниями,</a:t>
            </a:r>
            <a:r>
              <a:rPr lang="ru-RU" sz="4400" b="1">
                <a:solidFill>
                  <a:schemeClr val="accent1"/>
                </a:solidFill>
              </a:rPr>
              <a:t> </a:t>
            </a:r>
            <a:r>
              <a:rPr sz="4400" b="1">
                <a:solidFill>
                  <a:schemeClr val="accent1"/>
                </a:solidFill>
              </a:rPr>
              <a:t>при травмах, операциях и для беременных женщин.</a:t>
            </a:r>
            <a:endParaRPr sz="4800" b="1">
              <a:solidFill>
                <a:schemeClr val="accent1"/>
              </a:solidFill>
            </a:endParaRPr>
          </a:p>
        </p:txBody>
      </p:sp>
      <p:sp>
        <p:nvSpPr>
          <p:cNvPr id="4" name="Текст. поле 3"/>
          <p:cNvSpPr txBox="1"/>
          <p:nvPr/>
        </p:nvSpPr>
        <p:spPr>
          <a:xfrm>
            <a:off x="1254064" y="795561"/>
            <a:ext cx="8534400" cy="917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+mn-lt"/>
              </a:rPr>
              <a:t>Миф или факт</a:t>
            </a:r>
            <a:endParaRPr lang="en-US">
              <a:solidFill>
                <a:srgbClr val="FF0000"/>
              </a:solidFill>
            </a:endParaRPr>
          </a:p>
        </p:txBody>
      </p:sp>
      <p:pic>
        <p:nvPicPr>
          <p:cNvPr id="5" name="Изображение 5"/>
          <p:cNvPicPr>
            <a:picLocks noChangeAspect="1"/>
          </p:cNvPicPr>
          <p:nvPr/>
        </p:nvPicPr>
        <p:blipFill>
          <a:blip r:embed="rId1"/>
          <a:srcRect t="3559"/>
          <a:stretch/>
        </p:blipFill>
        <p:spPr>
          <a:xfrm>
            <a:off x="7753475" y="1254323"/>
            <a:ext cx="3821444" cy="3631462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04232" y="1794559"/>
            <a:ext cx="7090484" cy="4351338"/>
          </a:xfrm>
        </p:spPr>
        <p:txBody>
          <a:bodyPr/>
          <a:lstStyle/>
          <a:p>
            <a:pPr marL="0" indent="0" algn="just">
              <a:buNone/>
            </a:pPr>
            <a:r>
              <a:rPr sz="4400" b="1">
                <a:solidFill>
                  <a:schemeClr val="accent1"/>
                </a:solidFill>
              </a:rPr>
              <a:t>Донорство вызывает зависимость от повторных сдач</a:t>
            </a:r>
            <a:r>
              <a:rPr lang="ru-RU" sz="4400" b="1">
                <a:solidFill>
                  <a:schemeClr val="accent1"/>
                </a:solidFill>
              </a:rPr>
              <a:t>.</a:t>
            </a:r>
            <a:endParaRPr sz="4800" b="1">
              <a:solidFill>
                <a:schemeClr val="accent1"/>
              </a:solidFill>
            </a:endParaRPr>
          </a:p>
        </p:txBody>
      </p:sp>
      <p:sp>
        <p:nvSpPr>
          <p:cNvPr id="4" name="Текст. поле 3"/>
          <p:cNvSpPr txBox="1"/>
          <p:nvPr/>
        </p:nvSpPr>
        <p:spPr>
          <a:xfrm>
            <a:off x="1254064" y="795561"/>
            <a:ext cx="8534400" cy="917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+mn-lt"/>
              </a:rPr>
              <a:t>Миф или факт</a:t>
            </a:r>
            <a:endParaRPr lang="en-US">
              <a:solidFill>
                <a:srgbClr val="FF0000"/>
              </a:solidFill>
            </a:endParaRPr>
          </a:p>
        </p:txBody>
      </p:sp>
      <p:pic>
        <p:nvPicPr>
          <p:cNvPr id="5" name="Изображение 5"/>
          <p:cNvPicPr>
            <a:picLocks noChangeAspect="1"/>
          </p:cNvPicPr>
          <p:nvPr/>
        </p:nvPicPr>
        <p:blipFill>
          <a:blip r:embed="rId1"/>
          <a:srcRect t="3559"/>
          <a:stretch/>
        </p:blipFill>
        <p:spPr>
          <a:xfrm>
            <a:off x="7753475" y="1254323"/>
            <a:ext cx="3821444" cy="3631462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04232" y="1794559"/>
            <a:ext cx="7090484" cy="4351338"/>
          </a:xfrm>
        </p:spPr>
        <p:txBody>
          <a:bodyPr/>
          <a:lstStyle/>
          <a:p>
            <a:pPr marL="0" indent="0" algn="just">
              <a:buNone/>
            </a:pPr>
            <a:r>
              <a:rPr sz="4400" b="1">
                <a:solidFill>
                  <a:schemeClr val="accent1"/>
                </a:solidFill>
              </a:rPr>
              <a:t>В России донорство крови является безвозмездным, и это делается для обеспечения высокого качества и безопасности крови.</a:t>
            </a:r>
            <a:endParaRPr sz="4800" b="1">
              <a:solidFill>
                <a:schemeClr val="accent1"/>
              </a:solidFill>
            </a:endParaRPr>
          </a:p>
        </p:txBody>
      </p:sp>
      <p:sp>
        <p:nvSpPr>
          <p:cNvPr id="4" name="Текст. поле 3"/>
          <p:cNvSpPr txBox="1"/>
          <p:nvPr/>
        </p:nvSpPr>
        <p:spPr>
          <a:xfrm>
            <a:off x="1254064" y="795561"/>
            <a:ext cx="8534400" cy="917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+mn-lt"/>
              </a:rPr>
              <a:t>Миф или факт</a:t>
            </a:r>
            <a:endParaRPr lang="en-US">
              <a:solidFill>
                <a:srgbClr val="FF0000"/>
              </a:solidFill>
            </a:endParaRPr>
          </a:p>
        </p:txBody>
      </p:sp>
      <p:pic>
        <p:nvPicPr>
          <p:cNvPr id="5" name="Изображение 5"/>
          <p:cNvPicPr>
            <a:picLocks noChangeAspect="1"/>
          </p:cNvPicPr>
          <p:nvPr/>
        </p:nvPicPr>
        <p:blipFill>
          <a:blip r:embed="rId1"/>
          <a:srcRect t="3559"/>
          <a:stretch/>
        </p:blipFill>
        <p:spPr>
          <a:xfrm>
            <a:off x="7877742" y="1401890"/>
            <a:ext cx="3821444" cy="3631462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04232" y="1794559"/>
            <a:ext cx="7090484" cy="4351338"/>
          </a:xfrm>
        </p:spPr>
        <p:txBody>
          <a:bodyPr/>
          <a:lstStyle/>
          <a:p>
            <a:pPr marL="0" indent="0" algn="just">
              <a:buNone/>
            </a:pPr>
            <a:r>
              <a:rPr sz="4400" b="1">
                <a:solidFill>
                  <a:schemeClr val="accent1"/>
                </a:solidFill>
              </a:rPr>
              <a:t>Одной дозы крови достаточно, чтобы спасти три жизни.</a:t>
            </a:r>
            <a:endParaRPr sz="4800" b="1">
              <a:solidFill>
                <a:schemeClr val="accent1"/>
              </a:solidFill>
            </a:endParaRPr>
          </a:p>
        </p:txBody>
      </p:sp>
      <p:sp>
        <p:nvSpPr>
          <p:cNvPr id="4" name="Текст. поле 3"/>
          <p:cNvSpPr txBox="1"/>
          <p:nvPr/>
        </p:nvSpPr>
        <p:spPr>
          <a:xfrm>
            <a:off x="1254064" y="795561"/>
            <a:ext cx="8534400" cy="917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+mn-lt"/>
              </a:rPr>
              <a:t>Миф или факт</a:t>
            </a:r>
            <a:endParaRPr lang="en-US">
              <a:solidFill>
                <a:srgbClr val="FF0000"/>
              </a:solidFill>
            </a:endParaRPr>
          </a:p>
        </p:txBody>
      </p:sp>
      <p:pic>
        <p:nvPicPr>
          <p:cNvPr id="5" name="Изображение 5"/>
          <p:cNvPicPr>
            <a:picLocks noChangeAspect="1"/>
          </p:cNvPicPr>
          <p:nvPr/>
        </p:nvPicPr>
        <p:blipFill>
          <a:blip r:embed="rId1"/>
          <a:srcRect t="3559"/>
          <a:stretch/>
        </p:blipFill>
        <p:spPr>
          <a:xfrm>
            <a:off x="7877742" y="1355290"/>
            <a:ext cx="3821444" cy="3631462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787258" y="1514958"/>
            <a:ext cx="7090484" cy="4351338"/>
          </a:xfrm>
        </p:spPr>
        <p:txBody>
          <a:bodyPr/>
          <a:lstStyle/>
          <a:p>
            <a:pPr marL="0" indent="0" algn="just">
              <a:buNone/>
            </a:pPr>
            <a:r>
              <a:rPr sz="4400" b="1">
                <a:solidFill>
                  <a:schemeClr val="accent1"/>
                </a:solidFill>
              </a:rPr>
              <a:t>Большинство людей могут стать донорами, если удовлетворяют требованиям по здоровью. Основные критерии – это возраст, вес и общее состояние здоровья.</a:t>
            </a:r>
          </a:p>
          <a:p>
            <a:pPr marL="0" indent="0" algn="just">
              <a:buNone/>
            </a:pPr>
            <a:endParaRPr sz="4800" b="1">
              <a:solidFill>
                <a:schemeClr val="accent1"/>
              </a:solidFill>
            </a:endParaRPr>
          </a:p>
        </p:txBody>
      </p:sp>
      <p:sp>
        <p:nvSpPr>
          <p:cNvPr id="4" name="Текст. поле 3"/>
          <p:cNvSpPr txBox="1"/>
          <p:nvPr/>
        </p:nvSpPr>
        <p:spPr>
          <a:xfrm>
            <a:off x="1254064" y="437766"/>
            <a:ext cx="8534400" cy="917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+mn-lt"/>
              </a:rPr>
              <a:t>Миф или факт</a:t>
            </a:r>
            <a:endParaRPr lang="en-US">
              <a:solidFill>
                <a:srgbClr val="FF0000"/>
              </a:solidFill>
            </a:endParaRPr>
          </a:p>
        </p:txBody>
      </p:sp>
      <p:pic>
        <p:nvPicPr>
          <p:cNvPr id="5" name="Изображение 5"/>
          <p:cNvPicPr>
            <a:picLocks noChangeAspect="1"/>
          </p:cNvPicPr>
          <p:nvPr/>
        </p:nvPicPr>
        <p:blipFill>
          <a:blip r:embed="rId1"/>
          <a:srcRect t="3559"/>
          <a:stretch/>
        </p:blipFill>
        <p:spPr>
          <a:xfrm>
            <a:off x="7877742" y="1355290"/>
            <a:ext cx="3821444" cy="3631462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ct val="20000"/>
              </a:spcBef>
              <a:buNone/>
            </a:pPr>
            <a:r>
              <a:rPr lang="ru-RU" sz="2800" i="1" dirty="0">
                <a:latin typeface="Georgia" pitchFamily="18" charset="0"/>
              </a:rPr>
              <a:t>  </a:t>
            </a: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33525" y="161925"/>
            <a:ext cx="8696325" cy="614362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52450" y="2206625"/>
            <a:ext cx="6486525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4" name="Picture 10" descr="https://shvarihabogyo.edusite.ru/images/navigatoryidetstva-0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8200" y="324239"/>
            <a:ext cx="2257474" cy="1297040"/>
          </a:xfrm>
          <a:prstGeom prst="rect">
            <a:avLst/>
          </a:prstGeom>
          <a:noFill/>
        </p:spPr>
      </p:pic>
      <p:pic>
        <p:nvPicPr>
          <p:cNvPr id="5" name="Picture 13" descr="https://ptzgovorit.ru/sites/default/files/styles/700x400/public/original_nodes/12_logotip.png?itok=6fBbfKk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4205" y="324239"/>
            <a:ext cx="2494372" cy="1426261"/>
          </a:xfrm>
          <a:prstGeom prst="rect">
            <a:avLst/>
          </a:prstGeom>
          <a:noFill/>
        </p:spPr>
      </p:pic>
      <p:sp>
        <p:nvSpPr>
          <p:cNvPr id="6" name="Эллипс 5"/>
          <p:cNvSpPr/>
          <p:nvPr/>
        </p:nvSpPr>
        <p:spPr>
          <a:xfrm>
            <a:off x="7108370" y="324239"/>
            <a:ext cx="3775717" cy="300364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>
                <a:solidFill>
                  <a:schemeClr val="bg1"/>
                </a:solidFill>
              </a:rPr>
              <a:t>Творческий     </a:t>
            </a:r>
            <a:endParaRPr lang="en-US" sz="3200">
              <a:solidFill>
                <a:schemeClr val="bg1"/>
              </a:solidFill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85698" y="3649570"/>
            <a:ext cx="10220605" cy="2546443"/>
          </a:xfrm>
          <a:prstGeom prst="rect">
            <a:avLst/>
          </a:prstGeom>
        </p:spPr>
      </p:pic>
      <p:sp>
        <p:nvSpPr>
          <p:cNvPr id="10" name="Текст. поле 9"/>
          <p:cNvSpPr txBox="1"/>
          <p:nvPr/>
        </p:nvSpPr>
        <p:spPr>
          <a:xfrm>
            <a:off x="450943" y="2206625"/>
            <a:ext cx="6486525" cy="580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/>
                </a:solidFill>
              </a:rPr>
              <a:t>ПОМОЧЬ</a:t>
            </a:r>
            <a:r>
              <a:rPr lang="ru-RU" sz="3200" dirty="0" smtClean="0">
                <a:solidFill>
                  <a:schemeClr val="accent1"/>
                </a:solidFill>
              </a:rPr>
              <a:t>  </a:t>
            </a:r>
            <a:r>
              <a:rPr lang="ru-RU" sz="3200" b="1" dirty="0" smtClean="0">
                <a:solidFill>
                  <a:schemeClr val="accent1"/>
                </a:solidFill>
              </a:rPr>
              <a:t>МОЖЕШЬ  И</a:t>
            </a:r>
            <a:r>
              <a:rPr lang="ru-RU" sz="3200" b="1" dirty="0" smtClean="0">
                <a:solidFill>
                  <a:srgbClr val="FF0000"/>
                </a:solidFill>
              </a:rPr>
              <a:t> ТЫ!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FF0000"/>
                </a:solidFill>
              </a:rPr>
              <a:t>2.</a:t>
            </a:r>
            <a:r>
              <a:rPr lang="ru-RU"/>
              <a:t> </a:t>
            </a:r>
          </a:p>
        </p:txBody>
      </p:sp>
      <p:pic>
        <p:nvPicPr>
          <p:cNvPr id="6" name="Изображение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85697" y="3965643"/>
            <a:ext cx="10220605" cy="2146393"/>
          </a:xfrm>
          <a:prstGeom prst="rect">
            <a:avLst/>
          </a:prstGeom>
        </p:spPr>
      </p:pic>
      <p:sp>
        <p:nvSpPr>
          <p:cNvPr id="7" name="Текст. поле 6"/>
          <p:cNvSpPr txBox="1"/>
          <p:nvPr/>
        </p:nvSpPr>
        <p:spPr>
          <a:xfrm>
            <a:off x="1438276" y="790718"/>
            <a:ext cx="9860604" cy="2226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solidFill>
                  <a:schemeClr val="accent1"/>
                </a:solidFill>
              </a:rPr>
              <a:t>Какое количество крови обычно доносят за одну процедуру?  </a:t>
            </a:r>
          </a:p>
          <a:p>
            <a:pPr algn="just"/>
            <a:endParaRPr lang="ru-RU" sz="2800" b="1" dirty="0">
              <a:solidFill>
                <a:schemeClr val="accent1"/>
              </a:solidFill>
            </a:endParaRPr>
          </a:p>
          <a:p>
            <a:pPr algn="just"/>
            <a:r>
              <a:rPr lang="ru-RU" sz="2800" b="1" dirty="0">
                <a:solidFill>
                  <a:schemeClr val="accent1"/>
                </a:solidFill>
              </a:rPr>
              <a:t>А</a:t>
            </a:r>
            <a:r>
              <a:rPr lang="en-US" sz="2800" b="1" dirty="0">
                <a:solidFill>
                  <a:schemeClr val="accent1"/>
                </a:solidFill>
              </a:rPr>
              <a:t>) 100 мл  </a:t>
            </a:r>
          </a:p>
          <a:p>
            <a:pPr algn="just"/>
            <a:r>
              <a:rPr lang="ru-RU" sz="2800" b="1" dirty="0">
                <a:solidFill>
                  <a:schemeClr val="accent1"/>
                </a:solidFill>
              </a:rPr>
              <a:t>Б</a:t>
            </a:r>
            <a:r>
              <a:rPr lang="en-US" sz="2800" b="1" dirty="0">
                <a:solidFill>
                  <a:schemeClr val="accent1"/>
                </a:solidFill>
              </a:rPr>
              <a:t>) 450 мл  </a:t>
            </a:r>
          </a:p>
          <a:p>
            <a:pPr algn="just"/>
            <a:r>
              <a:rPr lang="ru-RU" sz="2800" b="1" dirty="0">
                <a:solidFill>
                  <a:schemeClr val="accent1"/>
                </a:solidFill>
              </a:rPr>
              <a:t>В</a:t>
            </a:r>
            <a:r>
              <a:rPr lang="en-US" sz="2800" b="1" dirty="0">
                <a:solidFill>
                  <a:schemeClr val="accent1"/>
                </a:solidFill>
              </a:rPr>
              <a:t>) 1 литр  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1495425" y="10064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НАРИСУЙ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плакат на тему «Стань донором – спаси жизнь».</a:t>
            </a:r>
          </a:p>
          <a:p>
            <a:pPr marL="0" indent="0">
              <a:buNone/>
            </a:pPr>
            <a:r>
              <a:rPr lang="ru-RU" b="1" baseline="0" dirty="0" smtClean="0">
                <a:solidFill>
                  <a:schemeClr val="accent1"/>
                </a:solidFill>
              </a:rPr>
              <a:t>Лучшие работы Карельский регистр доноров кроветворных клеток будет использовать в работе. </a:t>
            </a:r>
          </a:p>
          <a:p>
            <a:pPr marL="0" indent="0">
              <a:buNone/>
            </a:pPr>
            <a:endParaRPr lang="ru-RU" b="1" baseline="0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ru-RU" b="1" baseline="0" dirty="0" smtClean="0">
              <a:solidFill>
                <a:schemeClr val="accent1"/>
              </a:solidFill>
            </a:endParaRPr>
          </a:p>
          <a:p>
            <a:pPr>
              <a:buFont typeface="Arial" pitchFamily="34" charset="0" panose="020B0604020202020204"/>
              <a:buChar char="•"/>
            </a:pPr>
            <a:r>
              <a:rPr lang="ru-RU" b="1" baseline="0" dirty="0" smtClean="0">
                <a:solidFill>
                  <a:schemeClr val="accent1"/>
                </a:solidFill>
              </a:rPr>
              <a:t>Портрет  донора. В конце встречи можно устроить выставку рисунков. </a:t>
            </a:r>
          </a:p>
          <a:p>
            <a:pPr marL="0" indent="0">
              <a:buNone/>
            </a:pPr>
            <a:endParaRPr lang="ru-RU" b="1" baseline="0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ru-RU" b="1" baseline="0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ru-RU" baseline="0" dirty="0" smtClean="0"/>
          </a:p>
          <a:p>
            <a:pPr marL="0" indent="0">
              <a:buNone/>
            </a:pPr>
            <a:endParaRPr lang="ru-RU" baseline="0" dirty="0" smtClean="0"/>
          </a:p>
          <a:p>
            <a:pPr marL="0" indent="0">
              <a:buNone/>
            </a:pPr>
            <a:endParaRPr lang="ru-RU" baseline="0" dirty="0" smtClean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3308" y="1323986"/>
            <a:ext cx="1314450" cy="1314450"/>
          </a:xfrm>
          <a:prstGeom prst="rect">
            <a:avLst/>
          </a:prstGeom>
        </p:spPr>
      </p:pic>
      <p:pic>
        <p:nvPicPr>
          <p:cNvPr id="6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80975" y="3429000"/>
            <a:ext cx="1314450" cy="13144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52450" y="2206625"/>
            <a:ext cx="6486525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4" name="Picture 10" descr="https://shvarihabogyo.edusite.ru/images/navigatoryidetstva-0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8200" y="324239"/>
            <a:ext cx="2257474" cy="1297040"/>
          </a:xfrm>
          <a:prstGeom prst="rect">
            <a:avLst/>
          </a:prstGeom>
          <a:noFill/>
        </p:spPr>
      </p:pic>
      <p:pic>
        <p:nvPicPr>
          <p:cNvPr id="5" name="Picture 13" descr="https://ptzgovorit.ru/sites/default/files/styles/700x400/public/original_nodes/12_logotip.png?itok=6fBbfKk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4205" y="324239"/>
            <a:ext cx="2494372" cy="1426261"/>
          </a:xfrm>
          <a:prstGeom prst="rect">
            <a:avLst/>
          </a:prstGeom>
          <a:noFill/>
        </p:spPr>
      </p:pic>
      <p:sp>
        <p:nvSpPr>
          <p:cNvPr id="6" name="Эллипс 5"/>
          <p:cNvSpPr/>
          <p:nvPr/>
        </p:nvSpPr>
        <p:spPr>
          <a:xfrm>
            <a:off x="7603299" y="324239"/>
            <a:ext cx="3490489" cy="310476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Подведение итогов      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85698" y="3649570"/>
            <a:ext cx="10220605" cy="2546443"/>
          </a:xfrm>
          <a:prstGeom prst="rect">
            <a:avLst/>
          </a:prstGeom>
        </p:spPr>
      </p:pic>
      <p:sp>
        <p:nvSpPr>
          <p:cNvPr id="10" name="Текст. поле 9"/>
          <p:cNvSpPr txBox="1"/>
          <p:nvPr/>
        </p:nvSpPr>
        <p:spPr>
          <a:xfrm>
            <a:off x="450943" y="2206625"/>
            <a:ext cx="6486525" cy="580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/>
                </a:solidFill>
              </a:rPr>
              <a:t>НАГРАЖДЕНИЕ</a:t>
            </a:r>
            <a:endParaRPr lang="en-US" b="1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/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8200" y="513953"/>
            <a:ext cx="10081202" cy="583009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FF0000"/>
                </a:solidFill>
              </a:rPr>
              <a:t>3.</a:t>
            </a:r>
            <a:r>
              <a:rPr lang="ru-RU"/>
              <a:t> </a:t>
            </a:r>
          </a:p>
        </p:txBody>
      </p:sp>
      <p:pic>
        <p:nvPicPr>
          <p:cNvPr id="6" name="Изображение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85697" y="4089910"/>
            <a:ext cx="10220605" cy="2146393"/>
          </a:xfrm>
          <a:prstGeom prst="rect">
            <a:avLst/>
          </a:prstGeom>
        </p:spPr>
      </p:pic>
      <p:sp>
        <p:nvSpPr>
          <p:cNvPr id="7" name="Текст. поле 6"/>
          <p:cNvSpPr txBox="1"/>
          <p:nvPr/>
        </p:nvSpPr>
        <p:spPr>
          <a:xfrm>
            <a:off x="1438275" y="804415"/>
            <a:ext cx="8920833" cy="2500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solidFill>
                  <a:schemeClr val="accent1"/>
                </a:solidFill>
              </a:rPr>
              <a:t>Кто может стать донором крови?  </a:t>
            </a:r>
            <a:endParaRPr lang="ru-RU" sz="2800" b="1" dirty="0">
              <a:solidFill>
                <a:schemeClr val="accent1"/>
              </a:solidFill>
            </a:endParaRPr>
          </a:p>
          <a:p>
            <a:pPr algn="just"/>
            <a:endParaRPr lang="ru-RU" sz="2800" b="1" dirty="0">
              <a:solidFill>
                <a:schemeClr val="accent1"/>
              </a:solidFill>
            </a:endParaRPr>
          </a:p>
          <a:p>
            <a:pPr algn="just"/>
            <a:r>
              <a:rPr lang="ru-RU" sz="2800" b="1" dirty="0">
                <a:solidFill>
                  <a:schemeClr val="accent1"/>
                </a:solidFill>
              </a:rPr>
              <a:t>А</a:t>
            </a:r>
            <a:r>
              <a:rPr lang="en-US" sz="2800" b="1" dirty="0">
                <a:solidFill>
                  <a:schemeClr val="accent1"/>
                </a:solidFill>
              </a:rPr>
              <a:t>) Только медработники  </a:t>
            </a:r>
          </a:p>
          <a:p>
            <a:pPr algn="just"/>
            <a:r>
              <a:rPr lang="ru-RU" sz="2800" b="1" dirty="0">
                <a:solidFill>
                  <a:schemeClr val="accent1"/>
                </a:solidFill>
              </a:rPr>
              <a:t>Б</a:t>
            </a:r>
            <a:r>
              <a:rPr lang="en-US" sz="2800" b="1" dirty="0">
                <a:solidFill>
                  <a:schemeClr val="accent1"/>
                </a:solidFill>
              </a:rPr>
              <a:t>) Любой здоровый человек от 18 до 65 лет  </a:t>
            </a:r>
          </a:p>
          <a:p>
            <a:pPr algn="just"/>
            <a:r>
              <a:rPr lang="ru-RU" sz="2800" b="1" dirty="0">
                <a:solidFill>
                  <a:schemeClr val="accent1"/>
                </a:solidFill>
              </a:rPr>
              <a:t>В</a:t>
            </a:r>
            <a:r>
              <a:rPr lang="en-US" sz="2800" b="1" dirty="0">
                <a:solidFill>
                  <a:schemeClr val="accent1"/>
                </a:solidFill>
              </a:rPr>
              <a:t>) Только люди с определенными заболеваниями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FF0000"/>
                </a:solidFill>
              </a:rPr>
              <a:t>4.</a:t>
            </a:r>
            <a:r>
              <a:rPr lang="ru-RU"/>
              <a:t> 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1543050" y="884905"/>
            <a:ext cx="7635469" cy="3189288"/>
          </a:xfrm>
        </p:spPr>
        <p:txBody>
          <a:bodyPr/>
          <a:lstStyle/>
          <a:p>
            <a:pPr marL="0" indent="0">
              <a:buNone/>
            </a:pPr>
            <a:r>
              <a:rPr lang="ru-RU" b="1">
                <a:solidFill>
                  <a:schemeClr val="accent1"/>
                </a:solidFill>
              </a:rPr>
              <a:t>Как часто можно сдавать кровь?</a:t>
            </a:r>
          </a:p>
          <a:p>
            <a:pPr marL="0" indent="0">
              <a:buNone/>
            </a:pPr>
            <a:r>
              <a:rPr lang="ru-RU" b="1">
                <a:solidFill>
                  <a:schemeClr val="accent1"/>
                </a:solidFill>
              </a:rPr>
              <a:t>  </a:t>
            </a:r>
          </a:p>
          <a:p>
            <a:pPr marL="0" indent="0">
              <a:buNone/>
            </a:pPr>
            <a:r>
              <a:rPr lang="ru-RU" b="1">
                <a:solidFill>
                  <a:schemeClr val="accent1"/>
                </a:solidFill>
              </a:rPr>
              <a:t>А) Каждый день  </a:t>
            </a:r>
          </a:p>
          <a:p>
            <a:pPr marL="0" indent="0">
              <a:buNone/>
            </a:pPr>
            <a:r>
              <a:rPr lang="ru-RU" b="1">
                <a:solidFill>
                  <a:schemeClr val="accent1"/>
                </a:solidFill>
              </a:rPr>
              <a:t>Б) Каждые 2 месяца  </a:t>
            </a:r>
          </a:p>
          <a:p>
            <a:pPr marL="0" indent="0">
              <a:buNone/>
            </a:pPr>
            <a:r>
              <a:rPr lang="ru-RU" b="1">
                <a:solidFill>
                  <a:schemeClr val="accent1"/>
                </a:solidFill>
              </a:rPr>
              <a:t>В) Раз в год  </a:t>
            </a:r>
          </a:p>
        </p:txBody>
      </p:sp>
      <p:pic>
        <p:nvPicPr>
          <p:cNvPr id="6" name="Изображение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8274" y="4478245"/>
            <a:ext cx="10220605" cy="2146393"/>
          </a:xfrm>
          <a:prstGeom prst="rect">
            <a:avLst/>
          </a:prstGeom>
        </p:spPr>
      </p:pic>
      <p:sp>
        <p:nvSpPr>
          <p:cNvPr id="7" name="Текст. поле 6"/>
          <p:cNvSpPr txBox="1"/>
          <p:nvPr/>
        </p:nvSpPr>
        <p:spPr>
          <a:xfrm>
            <a:off x="1438275" y="470447"/>
            <a:ext cx="9860604" cy="793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2800">
              <a:solidFill>
                <a:schemeClr val="accent1"/>
              </a:solidFill>
            </a:endParaRPr>
          </a:p>
          <a:p>
            <a:endParaRPr lang="en-US"/>
          </a:p>
        </p:txBody>
      </p:sp>
      <p:sp>
        <p:nvSpPr>
          <p:cNvPr id="8" name="Текст. поле 7"/>
          <p:cNvSpPr txBox="1"/>
          <p:nvPr/>
        </p:nvSpPr>
        <p:spPr>
          <a:xfrm>
            <a:off x="1438275" y="365125"/>
            <a:ext cx="10039350" cy="519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28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5.</a:t>
            </a:r>
            <a:r>
              <a:rPr lang="ru-RU" dirty="0"/>
              <a:t> </a:t>
            </a:r>
          </a:p>
        </p:txBody>
      </p:sp>
      <p:pic>
        <p:nvPicPr>
          <p:cNvPr id="6" name="Изображение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8274" y="4478245"/>
            <a:ext cx="10220605" cy="2146393"/>
          </a:xfrm>
          <a:prstGeom prst="rect">
            <a:avLst/>
          </a:prstGeom>
        </p:spPr>
      </p:pic>
      <p:sp>
        <p:nvSpPr>
          <p:cNvPr id="7" name="Текст. поле 6"/>
          <p:cNvSpPr txBox="1"/>
          <p:nvPr/>
        </p:nvSpPr>
        <p:spPr>
          <a:xfrm>
            <a:off x="1438275" y="470447"/>
            <a:ext cx="9860604" cy="793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2800">
              <a:solidFill>
                <a:schemeClr val="accent1"/>
              </a:solidFill>
            </a:endParaRPr>
          </a:p>
          <a:p>
            <a:endParaRPr lang="en-US"/>
          </a:p>
        </p:txBody>
      </p:sp>
      <p:sp>
        <p:nvSpPr>
          <p:cNvPr id="8" name="Текст. поле 7"/>
          <p:cNvSpPr txBox="1"/>
          <p:nvPr/>
        </p:nvSpPr>
        <p:spPr>
          <a:xfrm>
            <a:off x="1438275" y="675793"/>
            <a:ext cx="9643248" cy="3080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solidFill>
                  <a:schemeClr val="accent1"/>
                </a:solidFill>
              </a:rPr>
              <a:t>Какой жизниспасательный продукт можно получить из донорской крови? </a:t>
            </a:r>
            <a:endParaRPr lang="ru-RU" sz="2800" b="1" dirty="0">
              <a:solidFill>
                <a:schemeClr val="accent1"/>
              </a:solidFill>
            </a:endParaRPr>
          </a:p>
          <a:p>
            <a:pPr algn="just"/>
            <a:endParaRPr lang="ru-RU" sz="2800" b="1" dirty="0">
              <a:solidFill>
                <a:schemeClr val="accent1"/>
              </a:solidFill>
            </a:endParaRPr>
          </a:p>
          <a:p>
            <a:pPr algn="just"/>
            <a:r>
              <a:rPr lang="en-US" sz="2800" b="1" dirty="0">
                <a:solidFill>
                  <a:schemeClr val="accent1"/>
                </a:solidFill>
              </a:rPr>
              <a:t> </a:t>
            </a:r>
          </a:p>
          <a:p>
            <a:pPr algn="just"/>
            <a:r>
              <a:rPr lang="ru-RU" sz="2800" b="1" dirty="0">
                <a:solidFill>
                  <a:schemeClr val="accent1"/>
                </a:solidFill>
              </a:rPr>
              <a:t>А</a:t>
            </a:r>
            <a:r>
              <a:rPr lang="en-US" sz="2800" b="1" dirty="0">
                <a:solidFill>
                  <a:schemeClr val="accent1"/>
                </a:solidFill>
              </a:rPr>
              <a:t>) Лекарства  </a:t>
            </a:r>
          </a:p>
          <a:p>
            <a:pPr algn="just"/>
            <a:r>
              <a:rPr lang="ru-RU" sz="2800" b="1" dirty="0">
                <a:solidFill>
                  <a:schemeClr val="accent1"/>
                </a:solidFill>
              </a:rPr>
              <a:t>Б</a:t>
            </a:r>
            <a:r>
              <a:rPr lang="en-US" sz="2800" b="1" dirty="0">
                <a:solidFill>
                  <a:schemeClr val="accent1"/>
                </a:solidFill>
              </a:rPr>
              <a:t>) Плазма, тромбоциты и эритроциты  </a:t>
            </a:r>
          </a:p>
          <a:p>
            <a:pPr algn="just"/>
            <a:r>
              <a:rPr lang="ru-RU" sz="2800" b="1" dirty="0">
                <a:solidFill>
                  <a:schemeClr val="accent1"/>
                </a:solidFill>
              </a:rPr>
              <a:t>В</a:t>
            </a:r>
            <a:r>
              <a:rPr lang="en-US" sz="2800" b="1" dirty="0">
                <a:solidFill>
                  <a:schemeClr val="accent1"/>
                </a:solidFill>
              </a:rPr>
              <a:t>) Здоровая еда  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6.</a:t>
            </a:r>
            <a:r>
              <a:rPr lang="ru-RU" dirty="0"/>
              <a:t> </a:t>
            </a:r>
          </a:p>
        </p:txBody>
      </p:sp>
      <p:pic>
        <p:nvPicPr>
          <p:cNvPr id="6" name="Изображение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8274" y="4478245"/>
            <a:ext cx="10220605" cy="2146393"/>
          </a:xfrm>
          <a:prstGeom prst="rect">
            <a:avLst/>
          </a:prstGeom>
        </p:spPr>
      </p:pic>
      <p:sp>
        <p:nvSpPr>
          <p:cNvPr id="7" name="Текст. поле 6"/>
          <p:cNvSpPr txBox="1"/>
          <p:nvPr/>
        </p:nvSpPr>
        <p:spPr>
          <a:xfrm>
            <a:off x="1438275" y="470447"/>
            <a:ext cx="9860604" cy="793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2800">
              <a:solidFill>
                <a:schemeClr val="accent1"/>
              </a:solidFill>
            </a:endParaRPr>
          </a:p>
          <a:p>
            <a:endParaRPr lang="en-US"/>
          </a:p>
        </p:txBody>
      </p:sp>
      <p:sp>
        <p:nvSpPr>
          <p:cNvPr id="8" name="Текст. поле 7"/>
          <p:cNvSpPr txBox="1"/>
          <p:nvPr/>
        </p:nvSpPr>
        <p:spPr>
          <a:xfrm>
            <a:off x="1438275" y="675793"/>
            <a:ext cx="9643248" cy="3080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solidFill>
                  <a:schemeClr val="accent1"/>
                </a:solidFill>
              </a:rPr>
              <a:t>Какова основная причина, по которой необходимо регулярное донорство крови? </a:t>
            </a:r>
            <a:endParaRPr lang="ru-RU" sz="2800" b="1" dirty="0">
              <a:solidFill>
                <a:schemeClr val="accent1"/>
              </a:solidFill>
            </a:endParaRPr>
          </a:p>
          <a:p>
            <a:pPr algn="just"/>
            <a:r>
              <a:rPr lang="en-US" sz="2800" b="1" dirty="0">
                <a:solidFill>
                  <a:schemeClr val="accent1"/>
                </a:solidFill>
              </a:rPr>
              <a:t> </a:t>
            </a:r>
          </a:p>
          <a:p>
            <a:pPr algn="just"/>
            <a:r>
              <a:rPr lang="ru-RU" sz="2800" b="1" dirty="0">
                <a:solidFill>
                  <a:schemeClr val="accent1"/>
                </a:solidFill>
              </a:rPr>
              <a:t>А</a:t>
            </a:r>
            <a:r>
              <a:rPr lang="en-US" sz="2800" b="1" dirty="0">
                <a:solidFill>
                  <a:schemeClr val="accent1"/>
                </a:solidFill>
              </a:rPr>
              <a:t>) Теперь все кровь из больницы  </a:t>
            </a:r>
          </a:p>
          <a:p>
            <a:pPr algn="just"/>
            <a:r>
              <a:rPr lang="ru-RU" sz="2800" b="1" dirty="0">
                <a:solidFill>
                  <a:schemeClr val="accent1"/>
                </a:solidFill>
              </a:rPr>
              <a:t>Б</a:t>
            </a:r>
            <a:r>
              <a:rPr lang="en-US" sz="2800" b="1" dirty="0">
                <a:solidFill>
                  <a:schemeClr val="accent1"/>
                </a:solidFill>
              </a:rPr>
              <a:t>) Всегда нужны запасные ресурсы для экстренных ситуаций  </a:t>
            </a:r>
          </a:p>
          <a:p>
            <a:pPr algn="just"/>
            <a:r>
              <a:rPr lang="ru-RU" sz="2800" b="1" dirty="0">
                <a:solidFill>
                  <a:schemeClr val="accent1"/>
                </a:solidFill>
              </a:rPr>
              <a:t>В</a:t>
            </a:r>
            <a:r>
              <a:rPr lang="en-US" sz="2800" b="1" dirty="0">
                <a:solidFill>
                  <a:schemeClr val="accent1"/>
                </a:solidFill>
              </a:rPr>
              <a:t>) Это модно 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FF0000"/>
                </a:solidFill>
              </a:rPr>
              <a:t>ПРОВЕРКА ОТВЕТОВ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1. Б</a:t>
            </a:r>
          </a:p>
          <a:p>
            <a:pPr marL="0" indent="0">
              <a:buNone/>
            </a:pPr>
            <a:r>
              <a:rPr lang="ru-RU" b="1" dirty="0"/>
              <a:t>2. Б</a:t>
            </a:r>
          </a:p>
          <a:p>
            <a:pPr marL="0" indent="0">
              <a:buNone/>
            </a:pPr>
            <a:r>
              <a:rPr lang="ru-RU" b="1" dirty="0"/>
              <a:t>3. Б</a:t>
            </a:r>
          </a:p>
          <a:p>
            <a:pPr marL="0" indent="0">
              <a:buNone/>
            </a:pPr>
            <a:r>
              <a:rPr lang="ru-RU" b="1" dirty="0"/>
              <a:t>4. Б</a:t>
            </a:r>
          </a:p>
          <a:p>
            <a:pPr marL="0" indent="0">
              <a:buNone/>
            </a:pPr>
            <a:r>
              <a:rPr lang="ru-RU" b="1" dirty="0"/>
              <a:t>5. Б</a:t>
            </a:r>
          </a:p>
          <a:p>
            <a:pPr marL="0" indent="0">
              <a:buNone/>
            </a:pPr>
            <a:r>
              <a:rPr lang="ru-RU" b="1" dirty="0"/>
              <a:t>6. Б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4" name="Изображение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445214" y="3895742"/>
            <a:ext cx="8737164" cy="214639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По умолчанию">
  <a:themeElements>
    <a:clrScheme name="Офис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исная">
      <a:majorFont>
        <a:latin typeface="Calibri Light" panose="020F0302020204030204"/>
        <a:ea typeface=""/>
        <a:cs typeface=""/>
        <a:font script="Arab" typeface="Times New Roman"/>
        <a:font script="Armn" typeface="Arial"/>
        <a:font script="Beng" typeface="Vrinda"/>
        <a:font script="Bopo" typeface="Microsoft JhengHei"/>
        <a:font script="Cher" typeface="Plantagenet Cherokee"/>
        <a:font script="Deva" typeface="Mangal"/>
        <a:font script="Ethi" typeface="Nyala"/>
        <a:font script="Geor" typeface="Sylfaen"/>
        <a:font script="Gujr" typeface="Shruti"/>
        <a:font script="Guru" typeface="Raavi"/>
        <a:font script="Hang" typeface="맑은 고딕"/>
        <a:font script="Hebr" typeface="Times New Roman"/>
        <a:font script="Knda" typeface="Tunga"/>
        <a:font script="Khmr" typeface="MoolBoran"/>
        <a:font script="Laoo" typeface="DokChampa"/>
        <a:font script="Mlym" typeface="Kartika"/>
        <a:font script="Mong" typeface="Mongolian Baiti"/>
        <a:font script="Mymr" typeface="Myanmar Text"/>
        <a:font script="Orya" typeface="Kalinga"/>
        <a:font script="Sinh" typeface="Iskoola Pota"/>
        <a:font script="Syrc" typeface="Estrangelo Edessa"/>
        <a:font script="Taml" typeface="Latha"/>
        <a:font script="Telu" typeface="Gautami"/>
        <a:font script="Thaa" typeface="MV Boli"/>
        <a:font script="Thai" typeface="Angsana New"/>
        <a:font script="Tibt" typeface="Microsoft Himalaya"/>
        <a:font script="Cans" typeface="Euphemia"/>
        <a:font script="Yiii" typeface="Microsoft Yi Baiti"/>
        <a:font script="Osma" typeface="Ebrima"/>
        <a:font script="Tale" typeface="Microsoft Tai Le"/>
        <a:font script="Bugi" typeface="Leelawadee UI"/>
        <a:font script="Talu" typeface="Microsoft New Tai Lue"/>
        <a:font script="Tfng" typeface="Ebrima"/>
        <a:font script="Hans" typeface="等线 Light"/>
        <a:font script="Hant" typeface="新細明體"/>
        <a:font script="Java" typeface="Javanese Text"/>
        <a:font script="Nkoo" typeface="Ebrima"/>
        <a:font script="Phag" typeface="Phagspa"/>
        <a:font script="Syre" typeface="Estrangelo Edessa"/>
        <a:font script="Syrj" typeface="Estrangelo Edessa"/>
        <a:font script="Syrn" typeface="Estrangelo Edessa"/>
        <a:font script="Jpan" typeface="游ゴシック Light"/>
        <a:font script="Olck" typeface="Nirmala UI"/>
        <a:font script="Lisu" typeface="Segoe UI"/>
        <a:font script="Sora" typeface="Nirmala UI"/>
      </a:majorFont>
      <a:minorFont>
        <a:latin typeface="Calibri" panose="020F0502020204030204"/>
        <a:ea typeface=""/>
        <a:cs typeface=""/>
        <a:font script="Arab" typeface="Arial"/>
        <a:font script="Armn" typeface="Arial"/>
        <a:font script="Beng" typeface="Vrinda"/>
        <a:font script="Bopo" typeface="Microsoft JhengHei"/>
        <a:font script="Cher" typeface="Plantagenet Cherokee"/>
        <a:font script="Deva" typeface="Mangal"/>
        <a:font script="Ethi" typeface="Nyala"/>
        <a:font script="Geor" typeface="Sylfaen"/>
        <a:font script="Gujr" typeface="Shruti"/>
        <a:font script="Guru" typeface="Raavi"/>
        <a:font script="Hang" typeface="맑은 고딕"/>
        <a:font script="Hebr" typeface="Arial"/>
        <a:font script="Knda" typeface="Tunga"/>
        <a:font script="Khmr" typeface="DaunPenh"/>
        <a:font script="Laoo" typeface="DokChampa"/>
        <a:font script="Mlym" typeface="Kartika"/>
        <a:font script="Mong" typeface="Mongolian Baiti"/>
        <a:font script="Mymr" typeface="Myanmar Text"/>
        <a:font script="Orya" typeface="Kalinga"/>
        <a:font script="Sinh" typeface="Iskoola Pota"/>
        <a:font script="Syrc" typeface="Estrangelo Edessa"/>
        <a:font script="Taml" typeface="Latha"/>
        <a:font script="Telu" typeface="Gautami"/>
        <a:font script="Thaa" typeface="MV Boli"/>
        <a:font script="Thai" typeface="Cordia New"/>
        <a:font script="Tibt" typeface="Microsoft Himalaya"/>
        <a:font script="Cans" typeface="Euphemia"/>
        <a:font script="Yiii" typeface="Microsoft Yi Baiti"/>
        <a:font script="Osma" typeface="Ebrima"/>
        <a:font script="Tale" typeface="Microsoft Tai Le"/>
        <a:font script="Bugi" typeface="Leelawadee UI"/>
        <a:font script="Talu" typeface="Microsoft New Tai Lue"/>
        <a:font script="Tfng" typeface="Ebrima"/>
        <a:font script="Hans" typeface="等线"/>
        <a:font script="Hant" typeface="新細明體"/>
        <a:font script="Java" typeface="Javanese Text"/>
        <a:font script="Nkoo" typeface="Ebrima"/>
        <a:font script="Phag" typeface="Phagspa"/>
        <a:font script="Syre" typeface="Estrangelo Edessa"/>
        <a:font script="Syrj" typeface="Estrangelo Edessa"/>
        <a:font script="Syrn" typeface="Estrangelo Edessa"/>
        <a:font script="Jpan" typeface="游ゴシック"/>
        <a:font script="Olck" typeface="Nirmala UI"/>
        <a:font script="Lisu" typeface="Segoe UI"/>
        <a:font script="Sora" typeface="Nirmala UI"/>
      </a:minorFont>
    </a:fontScheme>
    <a:fmtScheme name="Офис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Notes Theme">
  <a:themeElements>
    <a:clrScheme name="Office Notes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Notes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Notes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1"/>
        </a:gradFill>
      </a:fillStyleLst>
      <a:lnStyleLst>
        <a:ln w="9525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>
          <a:solidFill>
            <a:schemeClr val="phClr"/>
          </a:solidFill>
          <a:prstDash val="solid"/>
        </a:ln>
        <a:ln w="38100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694</Words>
  <Application>Microsoft Office PowerPoint</Application>
  <PresentationFormat>Произвольный</PresentationFormat>
  <Paragraphs>121</Paragraphs>
  <Slides>34</Slides>
  <Notes>34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По умолчанию</vt:lpstr>
      <vt:lpstr>Презентация PowerPoint</vt:lpstr>
      <vt:lpstr>Презентация PowerPoint</vt:lpstr>
      <vt:lpstr>1. </vt:lpstr>
      <vt:lpstr>2. </vt:lpstr>
      <vt:lpstr>3. </vt:lpstr>
      <vt:lpstr>4. </vt:lpstr>
      <vt:lpstr>5. </vt:lpstr>
      <vt:lpstr>ПРОВЕРКА ОТВЕТОВ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ВАЖНО ЗНАТЬ! </vt:lpstr>
      <vt:lpstr>ВАЖНО ЗНАТЬ!</vt:lpstr>
      <vt:lpstr>Презентация PowerPoint</vt:lpstr>
      <vt:lpstr>ВАЖНО ЗНАТЬ!  </vt:lpstr>
      <vt:lpstr>Презентация PowerPoint</vt:lpstr>
      <vt:lpstr>В какой стране считают, что группа крови влияет на характер человека?</vt:lpstr>
      <vt:lpstr>Презентация PowerPoint</vt:lpstr>
      <vt:lpstr>Какая жидкость близка к плазме крови по составу?</vt:lpstr>
      <vt:lpstr>Презентация PowerPoint</vt:lpstr>
      <vt:lpstr>Сколько раз в течение жизни можно сдать кровь?</vt:lpstr>
      <vt:lpstr>Презентация PowerPoint</vt:lpstr>
      <vt:lpstr>Является ли донорство костного мозга анонимным?</vt:lpstr>
      <vt:lpstr>Презентация PowerPoint</vt:lpstr>
      <vt:lpstr>Презентация PowerPoint</vt:lpstr>
      <vt:lpstr>Ты можешь стать донором, если…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Mobile Systems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Анастасия</dc:creator>
  <cp:lastModifiedBy>Анастасия</cp:lastModifiedBy>
  <cp:revision>11</cp:revision>
  <dcterms:created xsi:type="dcterms:W3CDTF">2024-07-25T12:02:55Z</dcterms:created>
  <dcterms:modified xsi:type="dcterms:W3CDTF">2025-06-29T13:47:48Z</dcterms:modified>
</cp:coreProperties>
</file>